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comments/modernComment_100_0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</p:sldMasterIdLst>
  <p:notesMasterIdLst>
    <p:notesMasterId r:id="rId13"/>
  </p:notesMasterIdLst>
  <p:sldIdLst>
    <p:sldId id="256" r:id="rId12"/>
  </p:sldIdLst>
  <p:sldSz cx="32399288" cy="43200638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727DCCC-EFAE-4789-F816-712057DE3CD5}" name="Andrés González Santa Cruz" initials="AG" userId="0f261097151cd0dc" providerId="Windows Live"/>
  <p188:author id="{8C39DCD9-ABB2-9A6D-E84B-DA9A29329F4D}" name="Álvaro Ernesto Castillo Carniglia" initials="ÁECC" userId="S::alvaro.castillo@uss.cl::c369fb4c-cc78-4806-beaa-129fa42aa65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D7C1"/>
    <a:srgbClr val="008DC3"/>
    <a:srgbClr val="6962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6247" autoAdjust="0"/>
  </p:normalViewPr>
  <p:slideViewPr>
    <p:cSldViewPr snapToGrid="0">
      <p:cViewPr>
        <p:scale>
          <a:sx n="33" d="100"/>
          <a:sy n="33" d="100"/>
        </p:scale>
        <p:origin x="516" y="-2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notesMaster" Target="notesMasters/notesMaster1.xml"/><Relationship Id="rId18" Type="http://schemas.microsoft.com/office/2018/10/relationships/authors" Target="authors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presProps" Target="presProps.xml"/></Relationships>
</file>

<file path=ppt/comments/modernComment_100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41EC8D-8763-A942-B919-FEFBD94893EF}" authorId="{8C39DCD9-ABB2-9A6D-E84B-DA9A29329F4D}" created="2025-10-13T11:25:03.56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6"/>
      <ac:spMk id="70" creationId="{00000000-0000-0000-0000-000000000000}"/>
      <ac:txMk cp="396" len="102">
        <ac:context len="661" hash="1145022730"/>
      </ac:txMk>
    </ac:txMkLst>
    <p188:pos x="15576070" y="3664851"/>
    <p188:txBody>
      <a:bodyPr/>
      <a:lstStyle/>
      <a:p>
        <a:r>
          <a:rPr lang="es-CL"/>
          <a:t>Esta descripción no se entiende muy bien. ¿son 3 métodos distintos?</a:t>
        </a:r>
      </a:p>
    </p188:txBody>
  </p188:cm>
  <p188:cm id="{F2644FBE-5577-B944-8E2B-9E79700D591E}" authorId="{8C39DCD9-ABB2-9A6D-E84B-DA9A29329F4D}" created="2025-10-13T11:28:49.85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6"/>
      <ac:spMk id="71" creationId="{00000000-0000-0000-0000-000000000000}"/>
      <ac:txMk cp="671" len="2">
        <ac:context len="816" hash="2097877539"/>
      </ac:txMk>
    </ac:txMkLst>
    <p188:pos x="14370891" y="4725034"/>
    <p188:replyLst>
      <p188:reply id="{2DDB198E-35BB-4D80-92B2-85CDE5C13641}" authorId="{B727DCCC-EFAE-4789-F816-712057DE3CD5}" created="2025-10-13T15:07:58.485">
        <p188:txBody>
          <a:bodyPr/>
          <a:lstStyle/>
          <a:p>
            <a:r>
              <a:rPr lang="es-CL"/>
              <a:t> la supervivencia observada en los pacientes es del 81% de la supervivencia esperada en la población general</a:t>
            </a:r>
          </a:p>
        </p188:txBody>
      </p188:reply>
    </p188:replyLst>
    <p188:txBody>
      <a:bodyPr/>
      <a:lstStyle/>
      <a:p>
        <a:r>
          <a:rPr lang="es-CL"/>
          <a:t>Para entender bien, ¿esto significa que estas personas tienen un 19% menos riesgo de sobrevivir a los 7 años en comparación con la población general?</a:t>
        </a:r>
      </a:p>
    </p188:txBody>
  </p188:cm>
  <p188:cm id="{68829E63-6009-E349-9B08-3788BFFDC17B}" authorId="{8C39DCD9-ABB2-9A6D-E84B-DA9A29329F4D}" created="2025-10-13T11:33:25.35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6"/>
      <ac:spMk id="79" creationId="{00000000-0000-0000-0000-000000000000}"/>
      <ac:txMk cp="0" len="10">
        <ac:context len="11" hash="2778865518"/>
      </ac:txMk>
    </ac:txMkLst>
    <p188:pos x="10594800" y="1179514"/>
    <p188:txBody>
      <a:bodyPr/>
      <a:lstStyle/>
      <a:p>
        <a:r>
          <a:rPr lang="es-CL"/>
          <a:t>Creo que hay mucho texto en la Conclusión. Trataría de identificar los puntos principales y presentarlos como bullet points. 
Lo otro es que como estas con las conclusiones y no la discusión, eliminaría lo destacado en amarillo</a:t>
        </a:r>
      </a:p>
    </p188:txBody>
  </p188:cm>
  <p188:cm id="{C8F89FDC-EF32-F04E-B456-5D69BFBC88B9}" authorId="{8C39DCD9-ABB2-9A6D-E84B-DA9A29329F4D}" created="2025-10-13T11:37:13.26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6"/>
      <ac:spMk id="72" creationId="{00000000-0000-0000-0000-000000000000}"/>
      <ac:txMk cp="0">
        <ac:context len="902" hash="1501078171"/>
      </ac:txMk>
    </ac:txMkLst>
    <p188:pos x="4920223" y="1216058"/>
    <p188:txBody>
      <a:bodyPr/>
      <a:lstStyle/>
      <a:p>
        <a:r>
          <a:rPr lang="es-CL"/>
          <a:t>Sería consistente en la forma de presentar las referencias. Por ejemplo, "Primer autor et al. Revista. Año. doi" (si te falta espacio, sin doi)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s-MX" sz="4400" b="0" strike="noStrike" spc="-1">
                <a:solidFill>
                  <a:srgbClr val="000000"/>
                </a:solidFill>
                <a:latin typeface="Arial"/>
              </a:rPr>
              <a:t>Pulse para desplazar la diapositiva</a:t>
            </a: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es-MX" sz="2000" b="0" strike="noStrike" spc="-1">
                <a:solidFill>
                  <a:srgbClr val="000000"/>
                </a:solidFill>
                <a:latin typeface="Arial"/>
              </a:rPr>
              <a:t>Pulse para editar el formato de las notas</a:t>
            </a:r>
          </a:p>
        </p:txBody>
      </p:sp>
      <p:sp>
        <p:nvSpPr>
          <p:cNvPr id="5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&lt;cabecera&gt;</a:t>
            </a:r>
          </a:p>
        </p:txBody>
      </p:sp>
      <p:sp>
        <p:nvSpPr>
          <p:cNvPr id="52" name="PlaceHolder 4"/>
          <p:cNvSpPr>
            <a:spLocks noGrp="1"/>
          </p:cNvSpPr>
          <p:nvPr>
            <p:ph type="dt" idx="34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  <p:sp>
        <p:nvSpPr>
          <p:cNvPr id="53" name="PlaceHolder 5"/>
          <p:cNvSpPr>
            <a:spLocks noGrp="1"/>
          </p:cNvSpPr>
          <p:nvPr>
            <p:ph type="ftr" idx="35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54" name="PlaceHolder 6"/>
          <p:cNvSpPr>
            <a:spLocks noGrp="1"/>
          </p:cNvSpPr>
          <p:nvPr>
            <p:ph type="sldNum" idx="36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1C635A89-8C00-4A0F-B736-5569BA54B33B}" type="slidenum"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s-MX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2987" cy="3086100"/>
          </a:xfrm>
          <a:prstGeom prst="rect">
            <a:avLst/>
          </a:prstGeom>
          <a:ln w="0">
            <a:noFill/>
          </a:ln>
        </p:spPr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CL" sz="1200" b="0" i="1" strike="noStrike" spc="-1" dirty="0">
                <a:solidFill>
                  <a:schemeClr val="lt1"/>
                </a:solidFill>
                <a:latin typeface="Arial"/>
              </a:rPr>
              <a:t>(*) No hubo gente atendida en Regiones de Ñuble y de Aysén del General Carlos Ibáñez del Campo</a:t>
            </a:r>
          </a:p>
          <a:p>
            <a:pPr marL="216000"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C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</a:t>
            </a:r>
            <a:r>
              <a:rPr lang="es-C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X10=Región de Los Lagos; XI11=Región de Aysén del General Carlos Ibáñez del Campo; XVI16=Región de Ñuble </a:t>
            </a:r>
            <a:r>
              <a:rPr lang="es-MX" sz="1200" b="0" strike="noStrike" spc="-1" dirty="0">
                <a:solidFill>
                  <a:schemeClr val="lt1"/>
                </a:solidFill>
                <a:latin typeface="+mn-lt"/>
              </a:rPr>
              <a:t>PubMed)</a:t>
            </a:r>
            <a:endParaRPr lang="es-MX" sz="1200" b="0" strike="noStrike" spc="-1" dirty="0">
              <a:solidFill>
                <a:srgbClr val="000000"/>
              </a:solidFill>
              <a:latin typeface="Arial"/>
            </a:endParaRPr>
          </a:p>
          <a:p>
            <a:endParaRPr lang="es-CL" dirty="0"/>
          </a:p>
          <a:p>
            <a:r>
              <a:rPr lang="es-CL" b="1" dirty="0"/>
              <a:t>Conclusiones Principales</a:t>
            </a:r>
            <a:endParaRPr lang="es-CL" dirty="0"/>
          </a:p>
          <a:p>
            <a:r>
              <a:rPr lang="es-CL" dirty="0"/>
              <a:t>Mortalidad 7.4× mayor vs. población general</a:t>
            </a:r>
          </a:p>
          <a:p>
            <a:r>
              <a:rPr lang="es-CL" dirty="0"/>
              <a:t>Supervivencia a 7 años: 81% del esperado</a:t>
            </a:r>
          </a:p>
          <a:p>
            <a:r>
              <a:rPr lang="es-CL" dirty="0"/>
              <a:t>Mayor exceso de mortalidad en personas jóvenes y mujeres (2)</a:t>
            </a:r>
          </a:p>
          <a:p>
            <a:r>
              <a:rPr lang="es-CL" dirty="0"/>
              <a:t>Resultados consistentes con estudios del Norte Global (3)</a:t>
            </a:r>
          </a:p>
          <a:p>
            <a:r>
              <a:rPr lang="es-CL" dirty="0"/>
              <a:t>Estrategias de reducción de daños muestran efectividad (8)</a:t>
            </a:r>
          </a:p>
          <a:p>
            <a:r>
              <a:rPr lang="es-CL" dirty="0"/>
              <a:t>Necesidad de enfoque en dimensión laboral y espacios inclusivos (9)</a:t>
            </a:r>
          </a:p>
          <a:p>
            <a:r>
              <a:rPr lang="es-CL" dirty="0"/>
              <a:t>Variación regional: mayor mortalidad en Región de Atacama (10), Los Lagos y Magallanes (3)</a:t>
            </a:r>
          </a:p>
          <a:p>
            <a:r>
              <a:rPr lang="es-CL" b="1" dirty="0"/>
              <a:t>Limitaciones</a:t>
            </a:r>
            <a:endParaRPr lang="es-CL" dirty="0"/>
          </a:p>
          <a:p>
            <a:r>
              <a:rPr lang="es-CL" dirty="0"/>
              <a:t>Datos basados en registros administrativos</a:t>
            </a:r>
          </a:p>
          <a:p>
            <a:r>
              <a:rPr lang="es-CL" dirty="0"/>
              <a:t>Posible subregistro en población en situación de calle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L" dirty="0"/>
              <a:t>Análisis limitado a factores disponibles en bases oficiales</a:t>
            </a:r>
            <a:br>
              <a:rPr lang="es-CL" dirty="0"/>
            </a:br>
            <a:br>
              <a:rPr lang="es-CL" dirty="0"/>
            </a:br>
            <a:br>
              <a:rPr lang="es-CL" dirty="0"/>
            </a:br>
            <a:r>
              <a:rPr lang="es-MX" sz="1200" spc="-1" dirty="0">
                <a:solidFill>
                  <a:schemeClr val="lt1"/>
                </a:solidFill>
                <a:latin typeface="+mn-lt"/>
              </a:rPr>
              <a:t>https://evaluacionymonitoreosesdipres.gob.cl/Reportes/EvaluacionMonitoreo?_id=TLmG%2FxktttQAHYpIWN3oVg%3D%3D&amp;_gl=1*1umvqni*_ga*MTAzMDcwNzkyMC4xNzYxNjAxMDEy*_ga_3GK5ZD34B1*czE3NjE2MjA4NjQkbzMkZzEkdDE3NjE2MjExNzIkajU4JGwwJGgw</a:t>
            </a:r>
            <a:endParaRPr lang="es-MX" sz="1600" b="0" strike="noStrike" spc="-1" dirty="0">
              <a:solidFill>
                <a:schemeClr val="lt1"/>
              </a:solidFill>
              <a:latin typeface="+mn-lt"/>
            </a:endParaRPr>
          </a:p>
          <a:p>
            <a:endParaRPr lang="es-CL" dirty="0"/>
          </a:p>
        </p:txBody>
      </p:sp>
      <p:sp>
        <p:nvSpPr>
          <p:cNvPr id="95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B2EDEC1-517E-4782-BA0B-48C819019FAE}" type="slidenum">
              <a:rPr lang="es-CL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lang="es-MX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2430000" y="7070040"/>
            <a:ext cx="27538200" cy="15039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s-MX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619640" y="10108800"/>
            <a:ext cx="29158920" cy="25056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s-MX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C76BC5E-941F-45D0-800D-BEA476C0A585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EACD0D3A-8F0D-4C2D-B2F7-6B7869F9CE05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F35974CC-5687-402E-B52B-B27D93B0AFFD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6D2FD51-E7E9-47A4-9B32-07F9A685ECB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0091EFB7-3FD1-41DA-8D33-8AD45CA94EB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2430000" y="7070040"/>
            <a:ext cx="27538200" cy="15039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s-MX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1619640" y="10108800"/>
            <a:ext cx="29158920" cy="25056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MX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19DE236B-8C87-4D82-92CE-C8E505CFBDF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DE800CBD-2922-4B70-9B31-7C46C05DD5C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2430000" y="7070040"/>
            <a:ext cx="27538200" cy="15039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s-MX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1619640" y="10108800"/>
            <a:ext cx="14229360" cy="25056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MX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16560720" y="10108800"/>
            <a:ext cx="14229360" cy="25056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MX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C8CE9425-CA7E-4863-953E-8455B42BE0D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56F849D9-DE89-464B-A2CA-BDFE80FA784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2430000" y="7070040"/>
            <a:ext cx="27538200" cy="15039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s-MX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4B7C65CE-87BF-49D8-916A-97216D68C0A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FAD28285-B624-44EB-9A70-F6493C51308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2430000" y="7070040"/>
            <a:ext cx="27538200" cy="15039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ftr" idx="1"/>
          </p:nvPr>
        </p:nvSpPr>
        <p:spPr>
          <a:xfrm>
            <a:off x="10732320" y="40040640"/>
            <a:ext cx="1093356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2288196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8D79723B-87E9-4912-8F57-4EBBB2B4F81B}" type="slidenum">
              <a: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s-MX" sz="42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222732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1619640" y="10108800"/>
            <a:ext cx="29158920" cy="25056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3200" b="0" strike="noStrike" spc="-1">
                <a:solidFill>
                  <a:srgbClr val="000000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28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4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20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0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0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0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ftr" idx="28"/>
          </p:nvPr>
        </p:nvSpPr>
        <p:spPr>
          <a:xfrm>
            <a:off x="10732320" y="40040640"/>
            <a:ext cx="1093356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44" name="PlaceHolder 2"/>
          <p:cNvSpPr>
            <a:spLocks noGrp="1"/>
          </p:cNvSpPr>
          <p:nvPr>
            <p:ph type="sldNum" idx="29"/>
          </p:nvPr>
        </p:nvSpPr>
        <p:spPr>
          <a:xfrm>
            <a:off x="2288196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1BD4BB42-F6E5-4932-B0FD-B71D7858B66A}" type="slidenum">
              <a: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s-MX" sz="42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dt" idx="30"/>
          </p:nvPr>
        </p:nvSpPr>
        <p:spPr>
          <a:xfrm>
            <a:off x="222732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ftr" idx="31"/>
          </p:nvPr>
        </p:nvSpPr>
        <p:spPr>
          <a:xfrm>
            <a:off x="10732320" y="40040640"/>
            <a:ext cx="1093356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47" name="PlaceHolder 2"/>
          <p:cNvSpPr>
            <a:spLocks noGrp="1"/>
          </p:cNvSpPr>
          <p:nvPr>
            <p:ph type="sldNum" idx="32"/>
          </p:nvPr>
        </p:nvSpPr>
        <p:spPr>
          <a:xfrm>
            <a:off x="2288196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70A65E56-5D4E-4CDE-9B52-7286CFE5513B}" type="slidenum">
              <a: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s-MX" sz="42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dt" idx="33"/>
          </p:nvPr>
        </p:nvSpPr>
        <p:spPr>
          <a:xfrm>
            <a:off x="222732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ftr" idx="4"/>
          </p:nvPr>
        </p:nvSpPr>
        <p:spPr>
          <a:xfrm>
            <a:off x="10732320" y="40040640"/>
            <a:ext cx="1093356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8" name="PlaceHolder 2"/>
          <p:cNvSpPr>
            <a:spLocks noGrp="1"/>
          </p:cNvSpPr>
          <p:nvPr>
            <p:ph type="sldNum" idx="5"/>
          </p:nvPr>
        </p:nvSpPr>
        <p:spPr>
          <a:xfrm>
            <a:off x="2288196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6EE68336-A176-4A01-B5B6-5D6112C6E823}" type="slidenum">
              <a: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s-MX" sz="42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6"/>
          </p:nvPr>
        </p:nvSpPr>
        <p:spPr>
          <a:xfrm>
            <a:off x="222732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ftr" idx="7"/>
          </p:nvPr>
        </p:nvSpPr>
        <p:spPr>
          <a:xfrm>
            <a:off x="10732320" y="40040640"/>
            <a:ext cx="1093356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11" name="PlaceHolder 2"/>
          <p:cNvSpPr>
            <a:spLocks noGrp="1"/>
          </p:cNvSpPr>
          <p:nvPr>
            <p:ph type="sldNum" idx="8"/>
          </p:nvPr>
        </p:nvSpPr>
        <p:spPr>
          <a:xfrm>
            <a:off x="2288196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34866BA2-2B34-4202-88E1-912A7618635A}" type="slidenum">
              <a: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s-MX" sz="42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dt" idx="9"/>
          </p:nvPr>
        </p:nvSpPr>
        <p:spPr>
          <a:xfrm>
            <a:off x="222732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2430000" y="7070040"/>
            <a:ext cx="27538200" cy="15039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619640" y="10108800"/>
            <a:ext cx="29158560" cy="2505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  <p:sp>
        <p:nvSpPr>
          <p:cNvPr id="15" name="PlaceHolder 3"/>
          <p:cNvSpPr>
            <a:spLocks noGrp="1"/>
          </p:cNvSpPr>
          <p:nvPr>
            <p:ph type="ftr" idx="10"/>
          </p:nvPr>
        </p:nvSpPr>
        <p:spPr>
          <a:xfrm>
            <a:off x="10732320" y="40040640"/>
            <a:ext cx="1093356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16" name="PlaceHolder 4"/>
          <p:cNvSpPr>
            <a:spLocks noGrp="1"/>
          </p:cNvSpPr>
          <p:nvPr>
            <p:ph type="sldNum" idx="11"/>
          </p:nvPr>
        </p:nvSpPr>
        <p:spPr>
          <a:xfrm>
            <a:off x="2288196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58587D26-6788-4FDA-95D2-67F2B859B4CA}" type="slidenum">
              <a: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s-MX" sz="42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" name="PlaceHolder 5"/>
          <p:cNvSpPr>
            <a:spLocks noGrp="1"/>
          </p:cNvSpPr>
          <p:nvPr>
            <p:ph type="dt" idx="12"/>
          </p:nvPr>
        </p:nvSpPr>
        <p:spPr>
          <a:xfrm>
            <a:off x="222732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ftr" idx="13"/>
          </p:nvPr>
        </p:nvSpPr>
        <p:spPr>
          <a:xfrm>
            <a:off x="10732320" y="40040640"/>
            <a:ext cx="1093356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21" name="PlaceHolder 2"/>
          <p:cNvSpPr>
            <a:spLocks noGrp="1"/>
          </p:cNvSpPr>
          <p:nvPr>
            <p:ph type="sldNum" idx="14"/>
          </p:nvPr>
        </p:nvSpPr>
        <p:spPr>
          <a:xfrm>
            <a:off x="2288196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7E039EDA-FF6A-4861-A745-CDF7856B47F3}" type="slidenum">
              <a: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s-MX" sz="42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dt" idx="15"/>
          </p:nvPr>
        </p:nvSpPr>
        <p:spPr>
          <a:xfrm>
            <a:off x="222732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2430000" y="7070040"/>
            <a:ext cx="27538200" cy="15039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619640" y="10108800"/>
            <a:ext cx="14229000" cy="2505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16560720" y="10108800"/>
            <a:ext cx="14229000" cy="2505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  <p:sp>
        <p:nvSpPr>
          <p:cNvPr id="26" name="PlaceHolder 4"/>
          <p:cNvSpPr>
            <a:spLocks noGrp="1"/>
          </p:cNvSpPr>
          <p:nvPr>
            <p:ph type="ftr" idx="16"/>
          </p:nvPr>
        </p:nvSpPr>
        <p:spPr>
          <a:xfrm>
            <a:off x="10732320" y="40040640"/>
            <a:ext cx="1093356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27" name="PlaceHolder 5"/>
          <p:cNvSpPr>
            <a:spLocks noGrp="1"/>
          </p:cNvSpPr>
          <p:nvPr>
            <p:ph type="sldNum" idx="17"/>
          </p:nvPr>
        </p:nvSpPr>
        <p:spPr>
          <a:xfrm>
            <a:off x="2288196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A1B5DE73-C610-4FA6-9D55-FC8DF25809A6}" type="slidenum">
              <a: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s-MX" sz="42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PlaceHolder 6"/>
          <p:cNvSpPr>
            <a:spLocks noGrp="1"/>
          </p:cNvSpPr>
          <p:nvPr>
            <p:ph type="dt" idx="18"/>
          </p:nvPr>
        </p:nvSpPr>
        <p:spPr>
          <a:xfrm>
            <a:off x="222732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ftr" idx="19"/>
          </p:nvPr>
        </p:nvSpPr>
        <p:spPr>
          <a:xfrm>
            <a:off x="10732320" y="40040640"/>
            <a:ext cx="1093356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33" name="PlaceHolder 2"/>
          <p:cNvSpPr>
            <a:spLocks noGrp="1"/>
          </p:cNvSpPr>
          <p:nvPr>
            <p:ph type="sldNum" idx="20"/>
          </p:nvPr>
        </p:nvSpPr>
        <p:spPr>
          <a:xfrm>
            <a:off x="2288196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06F6B2CD-C3EF-405B-AB62-A9EF6850F430}" type="slidenum">
              <a: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s-MX" sz="42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dt" idx="21"/>
          </p:nvPr>
        </p:nvSpPr>
        <p:spPr>
          <a:xfrm>
            <a:off x="222732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2430000" y="7070040"/>
            <a:ext cx="27538200" cy="15039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36" name="PlaceHolder 2"/>
          <p:cNvSpPr>
            <a:spLocks noGrp="1"/>
          </p:cNvSpPr>
          <p:nvPr>
            <p:ph type="ftr" idx="22"/>
          </p:nvPr>
        </p:nvSpPr>
        <p:spPr>
          <a:xfrm>
            <a:off x="10732320" y="40040640"/>
            <a:ext cx="1093356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37" name="PlaceHolder 3"/>
          <p:cNvSpPr>
            <a:spLocks noGrp="1"/>
          </p:cNvSpPr>
          <p:nvPr>
            <p:ph type="sldNum" idx="23"/>
          </p:nvPr>
        </p:nvSpPr>
        <p:spPr>
          <a:xfrm>
            <a:off x="2288196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84394D7F-2846-48EB-9D48-3329D9BCF3DC}" type="slidenum">
              <a: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s-MX" sz="42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dt" idx="24"/>
          </p:nvPr>
        </p:nvSpPr>
        <p:spPr>
          <a:xfrm>
            <a:off x="222732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ftr" idx="25"/>
          </p:nvPr>
        </p:nvSpPr>
        <p:spPr>
          <a:xfrm>
            <a:off x="10732320" y="40040640"/>
            <a:ext cx="1093356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sldNum" idx="26"/>
          </p:nvPr>
        </p:nvSpPr>
        <p:spPr>
          <a:xfrm>
            <a:off x="2288196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DA651DC4-C4C5-4595-A8AE-3A685F450D21}" type="slidenum">
              <a: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s-MX" sz="42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dt" idx="27"/>
          </p:nvPr>
        </p:nvSpPr>
        <p:spPr>
          <a:xfrm>
            <a:off x="222732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13" Type="http://schemas.openxmlformats.org/officeDocument/2006/relationships/image" Target="../media/image10.png"/><Relationship Id="rId3" Type="http://schemas.microsoft.com/office/2018/10/relationships/comments" Target="../comments/modernComment_100_0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wmf"/><Relationship Id="rId4" Type="http://schemas.openxmlformats.org/officeDocument/2006/relationships/image" Target="../media/image1.png"/><Relationship Id="rId9" Type="http://schemas.openxmlformats.org/officeDocument/2006/relationships/image" Target="../media/image6.wmf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upo 41"/>
          <p:cNvGrpSpPr/>
          <p:nvPr/>
        </p:nvGrpSpPr>
        <p:grpSpPr>
          <a:xfrm>
            <a:off x="0" y="-5093"/>
            <a:ext cx="32398200" cy="43230217"/>
            <a:chOff x="0" y="-215548"/>
            <a:chExt cx="32398200" cy="43230217"/>
          </a:xfrm>
        </p:grpSpPr>
        <p:grpSp>
          <p:nvGrpSpPr>
            <p:cNvPr id="56" name="Grupo 38"/>
            <p:cNvGrpSpPr/>
            <p:nvPr/>
          </p:nvGrpSpPr>
          <p:grpSpPr>
            <a:xfrm>
              <a:off x="2044080" y="40250681"/>
              <a:ext cx="28309680" cy="2763988"/>
              <a:chOff x="2044080" y="40250681"/>
              <a:chExt cx="28309680" cy="2763988"/>
            </a:xfrm>
          </p:grpSpPr>
          <p:pic>
            <p:nvPicPr>
              <p:cNvPr id="57" name="Marcador de contenido 6"/>
              <p:cNvPicPr/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044080" y="40250681"/>
                <a:ext cx="18529200" cy="27424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58" name="Marcador de contenido 6"/>
              <p:cNvPicPr/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3449680" y="40272189"/>
                <a:ext cx="6904080" cy="274248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59" name="Rectángulo 17"/>
            <p:cNvSpPr/>
            <p:nvPr/>
          </p:nvSpPr>
          <p:spPr>
            <a:xfrm>
              <a:off x="0" y="-215548"/>
              <a:ext cx="32398200" cy="39546360"/>
            </a:xfrm>
            <a:prstGeom prst="rect">
              <a:avLst/>
            </a:prstGeom>
            <a:solidFill>
              <a:srgbClr val="003C5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457200">
                <a:lnSpc>
                  <a:spcPct val="100000"/>
                </a:lnSpc>
              </a:pPr>
              <a:endParaRPr lang="es-CL" sz="1800" b="0" strike="noStrike" spc="-1">
                <a:solidFill>
                  <a:srgbClr val="F3D7C1"/>
                </a:solidFill>
                <a:latin typeface="Calibri"/>
              </a:endParaRPr>
            </a:p>
          </p:txBody>
        </p:sp>
        <p:pic>
          <p:nvPicPr>
            <p:cNvPr id="60" name="Imagen 19"/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15963780"/>
              <a:ext cx="32398200" cy="24992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1" name="Rectángulo 39"/>
            <p:cNvSpPr/>
            <p:nvPr/>
          </p:nvSpPr>
          <p:spPr>
            <a:xfrm>
              <a:off x="0" y="15131520"/>
              <a:ext cx="32398200" cy="5085360"/>
            </a:xfrm>
            <a:prstGeom prst="rect">
              <a:avLst/>
            </a:prstGeom>
            <a:gradFill rotWithShape="0">
              <a:gsLst>
                <a:gs pos="0">
                  <a:srgbClr val="003C58"/>
                </a:gs>
                <a:gs pos="100000">
                  <a:srgbClr val="003C58">
                    <a:alpha val="0"/>
                  </a:srgbClr>
                </a:gs>
              </a:gsLst>
              <a:lin ang="54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457200">
                <a:lnSpc>
                  <a:spcPct val="100000"/>
                </a:lnSpc>
              </a:pPr>
              <a:endParaRPr lang="es-CL" sz="1800" b="0" strike="noStrike" spc="-1">
                <a:solidFill>
                  <a:srgbClr val="F3D7C1"/>
                </a:solidFill>
                <a:latin typeface="Calibri"/>
              </a:endParaRPr>
            </a:p>
          </p:txBody>
        </p:sp>
        <p:grpSp>
          <p:nvGrpSpPr>
            <p:cNvPr id="62" name="Grupo 2"/>
            <p:cNvGrpSpPr/>
            <p:nvPr/>
          </p:nvGrpSpPr>
          <p:grpSpPr>
            <a:xfrm>
              <a:off x="17927280" y="258840"/>
              <a:ext cx="13134600" cy="3183480"/>
              <a:chOff x="17927280" y="258840"/>
              <a:chExt cx="13134600" cy="3183480"/>
            </a:xfrm>
          </p:grpSpPr>
          <p:pic>
            <p:nvPicPr>
              <p:cNvPr id="63" name="Imagen 4"/>
              <p:cNvPicPr/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025640" y="258840"/>
                <a:ext cx="3036240" cy="31834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64" name="Imagen 11"/>
              <p:cNvPicPr/>
              <p:nvPr/>
            </p:nvPicPr>
            <p:blipFill>
              <a:blip r:embed="rId8"/>
              <a:stretch/>
            </p:blipFill>
            <p:spPr>
              <a:xfrm>
                <a:off x="17927280" y="922320"/>
                <a:ext cx="10071360" cy="175392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65" name="Grupo 12"/>
            <p:cNvGrpSpPr/>
            <p:nvPr/>
          </p:nvGrpSpPr>
          <p:grpSpPr>
            <a:xfrm>
              <a:off x="1675080" y="694800"/>
              <a:ext cx="7522920" cy="2467800"/>
              <a:chOff x="1675080" y="694800"/>
              <a:chExt cx="7522920" cy="2467800"/>
            </a:xfrm>
          </p:grpSpPr>
          <p:pic>
            <p:nvPicPr>
              <p:cNvPr id="66" name="Imagen 13"/>
              <p:cNvPicPr/>
              <p:nvPr/>
            </p:nvPicPr>
            <p:blipFill>
              <a:blip r:embed="rId9"/>
              <a:stretch/>
            </p:blipFill>
            <p:spPr>
              <a:xfrm>
                <a:off x="1675080" y="694800"/>
                <a:ext cx="4651920" cy="22482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67" name="Imagen 14"/>
              <p:cNvPicPr/>
              <p:nvPr/>
            </p:nvPicPr>
            <p:blipFill>
              <a:blip r:embed="rId10"/>
              <a:stretch/>
            </p:blipFill>
            <p:spPr>
              <a:xfrm>
                <a:off x="6889680" y="967680"/>
                <a:ext cx="2308320" cy="21949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sp>
        <p:nvSpPr>
          <p:cNvPr id="68" name="Título 1"/>
          <p:cNvSpPr/>
          <p:nvPr/>
        </p:nvSpPr>
        <p:spPr>
          <a:xfrm>
            <a:off x="2181600" y="9113400"/>
            <a:ext cx="19758240" cy="341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 defTabSz="3240000">
              <a:lnSpc>
                <a:spcPct val="90000"/>
              </a:lnSpc>
            </a:pPr>
            <a:endParaRPr lang="es-CL" sz="21260" b="0" strike="noStrike" spc="-1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69" name="Título 1"/>
          <p:cNvSpPr/>
          <p:nvPr/>
        </p:nvSpPr>
        <p:spPr>
          <a:xfrm>
            <a:off x="236280" y="20563188"/>
            <a:ext cx="15410902" cy="792000"/>
          </a:xfrm>
          <a:prstGeom prst="rect">
            <a:avLst/>
          </a:prstGeom>
          <a:solidFill>
            <a:srgbClr val="37838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3240000">
              <a:lnSpc>
                <a:spcPct val="90000"/>
              </a:lnSpc>
            </a:pPr>
            <a:r>
              <a:rPr lang="es-CL" sz="7000" b="1" strike="noStrike" spc="-1" dirty="0">
                <a:solidFill>
                  <a:schemeClr val="lt1"/>
                </a:solidFill>
                <a:latin typeface="Arial"/>
              </a:rPr>
              <a:t>Resultados</a:t>
            </a:r>
            <a:endParaRPr lang="es-MX" sz="70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0" name="Marcador de contenido 2"/>
          <p:cNvSpPr/>
          <p:nvPr/>
        </p:nvSpPr>
        <p:spPr>
          <a:xfrm>
            <a:off x="251759" y="14952766"/>
            <a:ext cx="15395153" cy="5597722"/>
          </a:xfrm>
          <a:prstGeom prst="rect">
            <a:avLst/>
          </a:prstGeom>
          <a:solidFill>
            <a:schemeClr val="bg1">
              <a:alpha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2" anchor="ctr">
            <a:noAutofit/>
          </a:bodyPr>
          <a:lstStyle/>
          <a:p>
            <a:pPr marL="457200" indent="-280988" algn="just" defTabSz="3240000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s-CL" sz="3200" b="1" strike="noStrike" spc="-1" dirty="0">
                <a:solidFill>
                  <a:srgbClr val="2D2E33"/>
                </a:solidFill>
                <a:latin typeface="Arial"/>
              </a:rPr>
              <a:t>Cohorte retrospectiva poblacional</a:t>
            </a:r>
            <a:r>
              <a:rPr lang="es-CL" sz="3200" b="0" strike="noStrike" spc="-1" dirty="0">
                <a:solidFill>
                  <a:srgbClr val="2D2E33"/>
                </a:solidFill>
                <a:latin typeface="Arial"/>
              </a:rPr>
              <a:t>: 1.312 adultos en TUS-SENDA en situación de calle (2011–2020) + defunciones </a:t>
            </a:r>
            <a:r>
              <a:rPr lang="es-CL" sz="3200" spc="-1" dirty="0">
                <a:solidFill>
                  <a:srgbClr val="2D2E33"/>
                </a:solidFill>
                <a:latin typeface="Arial"/>
              </a:rPr>
              <a:t>(2010–2020, DEIS</a:t>
            </a:r>
            <a:r>
              <a:rPr lang="es-CL" sz="3200" b="0" strike="noStrike" spc="-1" dirty="0">
                <a:solidFill>
                  <a:srgbClr val="2D2E33"/>
                </a:solidFill>
                <a:latin typeface="Arial"/>
              </a:rPr>
              <a:t>)</a:t>
            </a:r>
          </a:p>
          <a:p>
            <a:pPr marL="457200" indent="-280988" algn="just" defTabSz="3240000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s-CL" sz="3200" b="1" strike="noStrike" spc="-1" dirty="0">
                <a:solidFill>
                  <a:srgbClr val="2D2E33"/>
                </a:solidFill>
                <a:latin typeface="Arial"/>
              </a:rPr>
              <a:t>Comparaciones</a:t>
            </a:r>
            <a:r>
              <a:rPr lang="es-CL" sz="3200" b="0" strike="noStrike" spc="-1" dirty="0">
                <a:solidFill>
                  <a:srgbClr val="2D2E33"/>
                </a:solidFill>
                <a:latin typeface="Arial"/>
              </a:rPr>
              <a:t> fallecidos vs. no fallecidos: tablas, χ² y t; diferencia de medias estandarizadas (DME).</a:t>
            </a:r>
            <a:endParaRPr lang="es-MX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280988" algn="just" defTabSz="3240000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s-CL" sz="3200" b="1" strike="noStrike" spc="-1" dirty="0">
                <a:solidFill>
                  <a:srgbClr val="2D2E33"/>
                </a:solidFill>
                <a:latin typeface="Arial"/>
              </a:rPr>
              <a:t>Razones de mortalidad estandarizadas</a:t>
            </a:r>
            <a:r>
              <a:rPr lang="es-CL" sz="3200" b="0" strike="noStrike" spc="-1" dirty="0">
                <a:solidFill>
                  <a:srgbClr val="2D2E33"/>
                </a:solidFill>
                <a:latin typeface="Arial"/>
              </a:rPr>
              <a:t> (RME) usando tasas nacionales por sexo/edad (Figura 1)</a:t>
            </a:r>
            <a:r>
              <a:rPr lang="es-CL" sz="3200" spc="-1" dirty="0">
                <a:solidFill>
                  <a:srgbClr val="2D2E33"/>
                </a:solidFill>
                <a:latin typeface="Arial"/>
              </a:rPr>
              <a:t> (4-5).</a:t>
            </a:r>
            <a:endParaRPr lang="es-CL" sz="3200" b="0" strike="noStrike" spc="-1" dirty="0">
              <a:solidFill>
                <a:srgbClr val="2D2E33"/>
              </a:solidFill>
              <a:latin typeface="Arial"/>
            </a:endParaRPr>
          </a:p>
          <a:p>
            <a:pPr marL="1179513" lvl="1" indent="-206375" algn="just" defTabSz="3240000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s-CL" sz="3000" spc="-1" dirty="0">
                <a:solidFill>
                  <a:srgbClr val="2D2E33"/>
                </a:solidFill>
                <a:latin typeface="Arial"/>
              </a:rPr>
              <a:t>Tasas por 100 años-persona (AP)</a:t>
            </a:r>
            <a:endParaRPr lang="es-CL" sz="3000" b="0" strike="noStrike" spc="-1" dirty="0">
              <a:solidFill>
                <a:srgbClr val="2D2E33"/>
              </a:solidFill>
              <a:latin typeface="Arial"/>
            </a:endParaRPr>
          </a:p>
          <a:p>
            <a:pPr marL="1179513" lvl="1" indent="-206375" algn="just" defTabSz="3240000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s-CL" sz="3000" b="0" strike="noStrike" spc="-1" dirty="0">
                <a:solidFill>
                  <a:srgbClr val="2D2E33"/>
                </a:solidFill>
                <a:latin typeface="Arial"/>
              </a:rPr>
              <a:t>Totales, por causas, edad y sexo</a:t>
            </a:r>
          </a:p>
          <a:p>
            <a:pPr marL="1179513" lvl="1" indent="-206375" algn="just" defTabSz="3240000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s-CL" sz="3000" b="0" strike="noStrike" spc="-1" dirty="0">
                <a:solidFill>
                  <a:srgbClr val="2D2E33"/>
                </a:solidFill>
                <a:latin typeface="Arial"/>
              </a:rPr>
              <a:t>Por Región (al 2015), mediante suavizamiento por adyacencia regional y dispersión, modelo Poisson, BYM2</a:t>
            </a:r>
            <a:r>
              <a:rPr lang="es-CL" sz="3000" spc="-1" dirty="0">
                <a:solidFill>
                  <a:srgbClr val="2D2E33"/>
                </a:solidFill>
                <a:latin typeface="Arial"/>
              </a:rPr>
              <a:t> (</a:t>
            </a:r>
            <a:r>
              <a:rPr lang="es-CL" sz="3000" spc="-1" dirty="0" err="1">
                <a:solidFill>
                  <a:srgbClr val="2D2E33"/>
                </a:solidFill>
                <a:latin typeface="Arial"/>
              </a:rPr>
              <a:t>Besag</a:t>
            </a:r>
            <a:r>
              <a:rPr lang="es-CL" sz="3000" spc="-1" dirty="0">
                <a:solidFill>
                  <a:srgbClr val="2D2E33"/>
                </a:solidFill>
                <a:latin typeface="Arial"/>
              </a:rPr>
              <a:t>, York &amp; </a:t>
            </a:r>
            <a:r>
              <a:rPr lang="es-CL" sz="3000" spc="-1" dirty="0" err="1">
                <a:solidFill>
                  <a:srgbClr val="2D2E33"/>
                </a:solidFill>
                <a:latin typeface="Arial"/>
              </a:rPr>
              <a:t>Mollié</a:t>
            </a:r>
            <a:r>
              <a:rPr lang="es-CL" sz="3000" spc="-1" dirty="0">
                <a:solidFill>
                  <a:srgbClr val="2D2E33"/>
                </a:solidFill>
                <a:latin typeface="Arial"/>
              </a:rPr>
              <a:t>)</a:t>
            </a:r>
          </a:p>
          <a:p>
            <a:pPr marL="457200" indent="-280988" algn="just" defTabSz="3240000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s-CL" sz="3200" b="1" strike="noStrike" spc="-1" dirty="0">
                <a:solidFill>
                  <a:srgbClr val="2D2E33"/>
                </a:solidFill>
                <a:latin typeface="Arial"/>
              </a:rPr>
              <a:t>Supervivencia relativa </a:t>
            </a:r>
            <a:r>
              <a:rPr lang="es-CL" sz="3200" b="0" strike="noStrike" spc="-1" dirty="0">
                <a:solidFill>
                  <a:srgbClr val="2D2E33"/>
                </a:solidFill>
                <a:latin typeface="Arial"/>
              </a:rPr>
              <a:t>a 1, 3, 5 y 7 años (método de </a:t>
            </a:r>
            <a:r>
              <a:rPr lang="es-CL" sz="3200" b="0" i="1" strike="noStrike" spc="-1" dirty="0" err="1">
                <a:solidFill>
                  <a:srgbClr val="2D2E33"/>
                </a:solidFill>
                <a:latin typeface="Arial"/>
              </a:rPr>
              <a:t>Hakulinen</a:t>
            </a:r>
            <a:r>
              <a:rPr lang="es-CL" sz="3200" b="0" strike="noStrike" spc="-1" dirty="0">
                <a:solidFill>
                  <a:srgbClr val="2D2E33"/>
                </a:solidFill>
                <a:latin typeface="Arial"/>
              </a:rPr>
              <a:t>), ajustada por edad, sexo y año de ingreso, con años-persona (</a:t>
            </a:r>
            <a:r>
              <a:rPr lang="es-CL" sz="3200" b="0" i="1" strike="noStrike" spc="-1" dirty="0" err="1">
                <a:solidFill>
                  <a:srgbClr val="2D2E33"/>
                </a:solidFill>
                <a:latin typeface="Arial"/>
              </a:rPr>
              <a:t>relsurv</a:t>
            </a:r>
            <a:r>
              <a:rPr lang="es-CL" sz="3200" b="0" strike="noStrike" spc="-1" dirty="0">
                <a:solidFill>
                  <a:srgbClr val="2D2E33"/>
                </a:solidFill>
                <a:latin typeface="Arial"/>
              </a:rPr>
              <a:t>) (6).</a:t>
            </a:r>
          </a:p>
        </p:txBody>
      </p:sp>
      <p:sp>
        <p:nvSpPr>
          <p:cNvPr id="71" name="Marcador de contenido 2"/>
          <p:cNvSpPr/>
          <p:nvPr/>
        </p:nvSpPr>
        <p:spPr>
          <a:xfrm>
            <a:off x="281280" y="21355188"/>
            <a:ext cx="15365120" cy="5965758"/>
          </a:xfrm>
          <a:prstGeom prst="rect">
            <a:avLst/>
          </a:prstGeom>
          <a:solidFill>
            <a:schemeClr val="bg1">
              <a:alpha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2" spcCol="0" anchor="ctr">
            <a:noAutofit/>
          </a:bodyPr>
          <a:lstStyle/>
          <a:p>
            <a:pPr marL="266700" indent="-266700" algn="just" defTabSz="3240000">
              <a:lnSpc>
                <a:spcPct val="90000"/>
              </a:lnSpc>
              <a:spcBef>
                <a:spcPts val="2001"/>
              </a:spcBef>
              <a:buClr>
                <a:srgbClr val="2D2E33"/>
              </a:buClr>
              <a:buFont typeface="OpenSymbol"/>
              <a:buChar char="-"/>
            </a:pPr>
            <a:r>
              <a:rPr lang="es-CL" sz="3200" b="1" strike="noStrike" spc="-1" dirty="0">
                <a:solidFill>
                  <a:srgbClr val="2D2E33"/>
                </a:solidFill>
                <a:latin typeface="Arial"/>
              </a:rPr>
              <a:t>Descriptivos</a:t>
            </a:r>
            <a:r>
              <a:rPr lang="es-CL" sz="3200" b="0" strike="noStrike" spc="-1" dirty="0">
                <a:solidFill>
                  <a:srgbClr val="2D2E33"/>
                </a:solidFill>
                <a:latin typeface="Arial"/>
              </a:rPr>
              <a:t>: 88% hombres; 43 ± 10,5 años; ~5 años en situación de calle; 40% ≤ educación básica. Sustancia primaria: alcohol 52%, pasta base 42%; 63% policonsumo; 64% comorbilidad mental. Fallecidos 13% (n=172): 87% alcohol; menor policonsumo, </a:t>
            </a:r>
            <a:r>
              <a:rPr lang="es-CL" sz="3200" b="0" strike="noStrike" spc="-1" dirty="0" err="1">
                <a:solidFill>
                  <a:srgbClr val="2D2E33"/>
                </a:solidFill>
                <a:latin typeface="Arial"/>
              </a:rPr>
              <a:t>niv</a:t>
            </a:r>
            <a:r>
              <a:rPr lang="es-CL" sz="3200" b="0" strike="noStrike" spc="-1" dirty="0">
                <a:solidFill>
                  <a:srgbClr val="2D2E33"/>
                </a:solidFill>
                <a:latin typeface="Arial"/>
              </a:rPr>
              <a:t>. educacional y reportar empleo (p&lt;0.01; DME&gt;0.20).</a:t>
            </a:r>
            <a:endParaRPr lang="es-MX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266700" indent="-266700" algn="just" defTabSz="3240000">
              <a:lnSpc>
                <a:spcPct val="90000"/>
              </a:lnSpc>
              <a:spcBef>
                <a:spcPts val="2001"/>
              </a:spcBef>
              <a:buClr>
                <a:srgbClr val="2D2E33"/>
              </a:buClr>
              <a:buFont typeface="OpenSymbol"/>
              <a:buChar char="-"/>
            </a:pPr>
            <a:r>
              <a:rPr lang="es-CL" sz="3200" b="1" strike="noStrike" spc="-1" dirty="0">
                <a:solidFill>
                  <a:srgbClr val="2D2E33"/>
                </a:solidFill>
                <a:latin typeface="Arial"/>
              </a:rPr>
              <a:t>Figura 2</a:t>
            </a:r>
            <a:r>
              <a:rPr lang="es-CL" sz="3200" b="0" strike="noStrike" spc="-1" dirty="0">
                <a:solidFill>
                  <a:srgbClr val="2D2E33"/>
                </a:solidFill>
                <a:latin typeface="Arial"/>
              </a:rPr>
              <a:t>. RME = 7,5 (IC 95%: 6,4–8,7). </a:t>
            </a:r>
            <a:r>
              <a:rPr lang="es-CL" sz="3200" spc="-1" dirty="0">
                <a:solidFill>
                  <a:srgbClr val="2D2E33"/>
                </a:solidFill>
                <a:latin typeface="Arial"/>
              </a:rPr>
              <a:t>V</a:t>
            </a:r>
            <a:r>
              <a:rPr lang="es-CL" sz="3200" b="0" strike="noStrike" spc="-1" dirty="0">
                <a:solidFill>
                  <a:srgbClr val="2D2E33"/>
                </a:solidFill>
                <a:latin typeface="Arial"/>
              </a:rPr>
              <a:t>ariaciones por edad y sexo (*).</a:t>
            </a:r>
            <a:endParaRPr lang="es-MX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266700" indent="-266700" algn="just" defTabSz="3240000">
              <a:lnSpc>
                <a:spcPct val="90000"/>
              </a:lnSpc>
              <a:spcBef>
                <a:spcPts val="2001"/>
              </a:spcBef>
              <a:buClr>
                <a:srgbClr val="2D2E33"/>
              </a:buClr>
              <a:buFont typeface="OpenSymbol"/>
              <a:buChar char="-"/>
            </a:pPr>
            <a:r>
              <a:rPr lang="es-CL" sz="3200" b="1" strike="noStrike" spc="-1" dirty="0">
                <a:solidFill>
                  <a:srgbClr val="2D2E33"/>
                </a:solidFill>
                <a:latin typeface="Arial"/>
              </a:rPr>
              <a:t>Figura 3</a:t>
            </a:r>
            <a:r>
              <a:rPr lang="es-CL" sz="3200" b="0" strike="noStrike" spc="-1" dirty="0">
                <a:solidFill>
                  <a:srgbClr val="2D2E33"/>
                </a:solidFill>
                <a:latin typeface="Arial"/>
              </a:rPr>
              <a:t>. Regiones con mayor incidencia: Atacama (94 x 100 AP); La Araucanía (92); Los Lagos (82); Magallanes (65), aunque el exceso de mortalidad es mayor en R. de Atacama, Los Lagos y Magallanes.</a:t>
            </a:r>
            <a:endParaRPr lang="es-MX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266700" indent="-266700" algn="just" defTabSz="3240000">
              <a:lnSpc>
                <a:spcPct val="90000"/>
              </a:lnSpc>
              <a:spcBef>
                <a:spcPts val="2001"/>
              </a:spcBef>
              <a:buClr>
                <a:srgbClr val="2D2E33"/>
              </a:buClr>
              <a:buFont typeface="OpenSymbol"/>
              <a:buChar char="-"/>
            </a:pPr>
            <a:r>
              <a:rPr lang="es-CL" sz="3200" b="1" strike="noStrike" spc="-1" dirty="0">
                <a:solidFill>
                  <a:srgbClr val="2D2E33"/>
                </a:solidFill>
                <a:latin typeface="Arial"/>
              </a:rPr>
              <a:t>Figura 4</a:t>
            </a:r>
            <a:r>
              <a:rPr lang="es-CL" sz="3200" b="0" strike="noStrike" spc="-1" dirty="0">
                <a:solidFill>
                  <a:srgbClr val="2D2E33"/>
                </a:solidFill>
                <a:latin typeface="Arial"/>
              </a:rPr>
              <a:t>. La supervivencia relativa fue de 98% (IC 95%: 97-99%) al año, 93</a:t>
            </a:r>
            <a:r>
              <a:rPr lang="es-CL" sz="3200" spc="-1" dirty="0">
                <a:solidFill>
                  <a:srgbClr val="2D2E33"/>
                </a:solidFill>
                <a:latin typeface="Arial"/>
              </a:rPr>
              <a:t>%</a:t>
            </a:r>
            <a:r>
              <a:rPr lang="es-CL" sz="3200" b="0" strike="noStrike" spc="-1" dirty="0">
                <a:solidFill>
                  <a:srgbClr val="2D2E33"/>
                </a:solidFill>
                <a:latin typeface="Arial"/>
              </a:rPr>
              <a:t> (91-94%), 86% (83-88%) y 81% (77-85%) a los 3. 5 y 7 años. </a:t>
            </a:r>
          </a:p>
          <a:p>
            <a:pPr marL="266700" indent="-266700" algn="just" defTabSz="3240000">
              <a:lnSpc>
                <a:spcPct val="90000"/>
              </a:lnSpc>
              <a:spcBef>
                <a:spcPts val="2001"/>
              </a:spcBef>
              <a:buClr>
                <a:srgbClr val="2D2E33"/>
              </a:buClr>
              <a:buFont typeface="OpenSymbol"/>
              <a:buChar char="-"/>
            </a:pPr>
            <a:r>
              <a:rPr lang="es-CL" sz="3200" b="0" strike="noStrike" spc="-1" dirty="0">
                <a:solidFill>
                  <a:srgbClr val="2D2E33"/>
                </a:solidFill>
                <a:latin typeface="Arial"/>
              </a:rPr>
              <a:t>Alta mortalidad (primeros 90 días desde la admisión), seguida de un exceso de riesgo decreciente y constante.</a:t>
            </a:r>
            <a:endParaRPr lang="es-MX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Marcador de contenido 2"/>
          <p:cNvSpPr/>
          <p:nvPr/>
        </p:nvSpPr>
        <p:spPr>
          <a:xfrm>
            <a:off x="76320" y="37699505"/>
            <a:ext cx="32398200" cy="342647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3" spcCol="0" anchor="ctr">
            <a:noAutofit/>
          </a:bodyPr>
          <a:lstStyle/>
          <a:p>
            <a:pPr marL="514440" indent="-514440" defTabSz="324000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AutoNum type="arabicParenR"/>
            </a:pP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Kline et al. </a:t>
            </a:r>
            <a:r>
              <a:rPr lang="es-MX" sz="2800" b="0" strike="noStrike" spc="-1" dirty="0" err="1">
                <a:solidFill>
                  <a:schemeClr val="lt1"/>
                </a:solidFill>
                <a:latin typeface="Arial"/>
              </a:rPr>
              <a:t>Frontiers</a:t>
            </a: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 in </a:t>
            </a:r>
            <a:r>
              <a:rPr lang="es-MX" sz="2800" b="0" strike="noStrike" spc="-1" dirty="0" err="1">
                <a:solidFill>
                  <a:schemeClr val="lt1"/>
                </a:solidFill>
                <a:latin typeface="Arial"/>
              </a:rPr>
              <a:t>Public</a:t>
            </a: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 </a:t>
            </a:r>
            <a:r>
              <a:rPr lang="es-MX" sz="2800" b="0" strike="noStrike" spc="-1" dirty="0" err="1">
                <a:solidFill>
                  <a:schemeClr val="lt1"/>
                </a:solidFill>
                <a:latin typeface="Arial"/>
              </a:rPr>
              <a:t>Health</a:t>
            </a: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. 2025. 10.3389/fpubh.2025.1623385. </a:t>
            </a:r>
          </a:p>
          <a:p>
            <a:pPr marL="514440" indent="-514440" defTabSz="324000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AutoNum type="arabicParenR"/>
            </a:pPr>
            <a:r>
              <a:rPr lang="es-MX" sz="2800" b="0" strike="noStrike" spc="-1" dirty="0" err="1">
                <a:solidFill>
                  <a:schemeClr val="lt1"/>
                </a:solidFill>
                <a:latin typeface="Arial"/>
              </a:rPr>
              <a:t>Heerde</a:t>
            </a: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 et al. BMJ Open. 2023. 10.1136/bmjopen-2022-067182. </a:t>
            </a:r>
          </a:p>
          <a:p>
            <a:pPr marL="514440" indent="-514440" defTabSz="324000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AutoNum type="arabicParenR"/>
            </a:pPr>
            <a:r>
              <a:rPr lang="es-MX" sz="2800" b="0" strike="noStrike" spc="-1" dirty="0" err="1">
                <a:solidFill>
                  <a:schemeClr val="lt1"/>
                </a:solidFill>
                <a:latin typeface="Arial"/>
              </a:rPr>
              <a:t>Vuillermoz</a:t>
            </a: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 et al. </a:t>
            </a:r>
            <a:r>
              <a:rPr lang="es-MX" sz="2800" b="0" strike="noStrike" spc="-1" dirty="0" err="1">
                <a:solidFill>
                  <a:schemeClr val="lt1"/>
                </a:solidFill>
                <a:latin typeface="Arial"/>
              </a:rPr>
              <a:t>European</a:t>
            </a: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 </a:t>
            </a:r>
            <a:r>
              <a:rPr lang="es-MX" sz="2800" b="0" strike="noStrike" spc="-1" dirty="0" err="1">
                <a:solidFill>
                  <a:schemeClr val="lt1"/>
                </a:solidFill>
                <a:latin typeface="Arial"/>
              </a:rPr>
              <a:t>Journal</a:t>
            </a: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 </a:t>
            </a:r>
            <a:r>
              <a:rPr lang="es-MX" sz="2800" b="0" strike="noStrike" spc="-1" dirty="0" err="1">
                <a:solidFill>
                  <a:schemeClr val="lt1"/>
                </a:solidFill>
                <a:latin typeface="Arial"/>
              </a:rPr>
              <a:t>of</a:t>
            </a: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 </a:t>
            </a:r>
            <a:r>
              <a:rPr lang="es-MX" sz="2800" b="0" strike="noStrike" spc="-1" dirty="0" err="1">
                <a:solidFill>
                  <a:schemeClr val="lt1"/>
                </a:solidFill>
                <a:latin typeface="Arial"/>
              </a:rPr>
              <a:t>Public</a:t>
            </a: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 </a:t>
            </a:r>
            <a:r>
              <a:rPr lang="es-MX" sz="2800" b="0" strike="noStrike" spc="-1" dirty="0" err="1">
                <a:solidFill>
                  <a:schemeClr val="lt1"/>
                </a:solidFill>
                <a:latin typeface="Arial"/>
              </a:rPr>
              <a:t>Health</a:t>
            </a: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. 2016. 10.1093/</a:t>
            </a:r>
            <a:r>
              <a:rPr lang="es-MX" sz="2800" b="0" strike="noStrike" spc="-1" dirty="0" err="1">
                <a:solidFill>
                  <a:schemeClr val="lt1"/>
                </a:solidFill>
                <a:latin typeface="Arial"/>
              </a:rPr>
              <a:t>eurpub</a:t>
            </a: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/ckw083. </a:t>
            </a:r>
          </a:p>
          <a:p>
            <a:pPr marL="514440" indent="-514440" defTabSz="324000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AutoNum type="arabicParenR"/>
            </a:pPr>
            <a:r>
              <a:rPr lang="es-MX" sz="2800" b="0" strike="noStrike" spc="-1" dirty="0" err="1">
                <a:solidFill>
                  <a:schemeClr val="lt1"/>
                </a:solidFill>
                <a:latin typeface="Arial"/>
              </a:rPr>
              <a:t>Szklo</a:t>
            </a: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 et al. </a:t>
            </a:r>
            <a:r>
              <a:rPr lang="es-MX" sz="2800" b="0" strike="noStrike" spc="-1" dirty="0" err="1">
                <a:solidFill>
                  <a:schemeClr val="lt1"/>
                </a:solidFill>
                <a:latin typeface="Arial"/>
              </a:rPr>
              <a:t>Epidemiology</a:t>
            </a: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: </a:t>
            </a:r>
            <a:r>
              <a:rPr lang="es-MX" sz="2800" b="0" strike="noStrike" spc="-1" dirty="0" err="1">
                <a:solidFill>
                  <a:schemeClr val="lt1"/>
                </a:solidFill>
                <a:latin typeface="Arial"/>
              </a:rPr>
              <a:t>Beyond</a:t>
            </a: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 </a:t>
            </a:r>
            <a:r>
              <a:rPr lang="es-MX" sz="2800" b="0" strike="noStrike" spc="-1" dirty="0" err="1">
                <a:solidFill>
                  <a:schemeClr val="lt1"/>
                </a:solidFill>
                <a:latin typeface="Arial"/>
              </a:rPr>
              <a:t>the</a:t>
            </a: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 </a:t>
            </a:r>
            <a:r>
              <a:rPr lang="es-MX" sz="2800" b="0" strike="noStrike" spc="-1" dirty="0" err="1">
                <a:solidFill>
                  <a:schemeClr val="lt1"/>
                </a:solidFill>
                <a:latin typeface="Arial"/>
              </a:rPr>
              <a:t>basics</a:t>
            </a: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. Jones &amp; Bartlett </a:t>
            </a:r>
            <a:r>
              <a:rPr lang="es-MX" sz="2800" b="0" strike="noStrike" spc="-1" dirty="0" err="1">
                <a:solidFill>
                  <a:schemeClr val="lt1"/>
                </a:solidFill>
                <a:latin typeface="Arial"/>
              </a:rPr>
              <a:t>Learning</a:t>
            </a: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. 2019.</a:t>
            </a:r>
          </a:p>
          <a:p>
            <a:pPr marL="514440" indent="-514440" defTabSz="324000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AutoNum type="arabicParenR"/>
            </a:pP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Barceló et al. Gaceta Sanitaria. 2008. 10.1016/S0213-9111(08)75362-7.</a:t>
            </a:r>
          </a:p>
          <a:p>
            <a:pPr marL="514440" indent="-514440" defTabSz="324000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AutoNum type="arabicParenR"/>
            </a:pPr>
            <a:r>
              <a:rPr lang="es-MX" sz="2800" b="0" strike="noStrike" spc="-1" dirty="0" err="1">
                <a:solidFill>
                  <a:schemeClr val="lt1"/>
                </a:solidFill>
                <a:latin typeface="Arial"/>
              </a:rPr>
              <a:t>Dickman</a:t>
            </a: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 et al. </a:t>
            </a:r>
            <a:r>
              <a:rPr lang="es-MX" sz="2800" b="0" strike="noStrike" spc="-1" dirty="0" err="1">
                <a:solidFill>
                  <a:schemeClr val="lt1"/>
                </a:solidFill>
                <a:latin typeface="Arial"/>
              </a:rPr>
              <a:t>Statistics</a:t>
            </a: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 in Medicine. 2004. 10.1002/sim.1597</a:t>
            </a:r>
          </a:p>
          <a:p>
            <a:pPr marL="514440" indent="-514440" defTabSz="324000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AutoNum type="arabicParenR"/>
            </a:pPr>
            <a:r>
              <a:rPr lang="es-CL" sz="2800" b="0" strike="noStrike" spc="-1" dirty="0">
                <a:solidFill>
                  <a:schemeClr val="lt1"/>
                </a:solidFill>
                <a:latin typeface="Arial"/>
              </a:rPr>
              <a:t>González-Santa Cruz et al. </a:t>
            </a:r>
            <a:r>
              <a:rPr lang="es-CL" sz="2800" b="0" strike="noStrike" spc="-1" dirty="0" err="1">
                <a:solidFill>
                  <a:schemeClr val="lt1"/>
                </a:solidFill>
                <a:latin typeface="Arial"/>
              </a:rPr>
              <a:t>Addiction</a:t>
            </a:r>
            <a:r>
              <a:rPr lang="es-CL" sz="2800" b="0" strike="noStrike" spc="-1" dirty="0">
                <a:solidFill>
                  <a:schemeClr val="lt1"/>
                </a:solidFill>
                <a:latin typeface="Arial"/>
              </a:rPr>
              <a:t> (enviado). 2025</a:t>
            </a:r>
          </a:p>
          <a:p>
            <a:pPr marL="514440" indent="-514440" defTabSz="324000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AutoNum type="arabicParenR"/>
            </a:pP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Taylor et al. </a:t>
            </a:r>
            <a:r>
              <a:rPr lang="es-MX" sz="2800" b="0" strike="noStrike" spc="-1" dirty="0" err="1">
                <a:solidFill>
                  <a:schemeClr val="lt1"/>
                </a:solidFill>
                <a:latin typeface="Arial"/>
              </a:rPr>
              <a:t>Substance</a:t>
            </a: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 Use &amp; </a:t>
            </a:r>
            <a:r>
              <a:rPr lang="es-MX" sz="2800" b="0" strike="noStrike" spc="-1" dirty="0" err="1">
                <a:solidFill>
                  <a:schemeClr val="lt1"/>
                </a:solidFill>
                <a:latin typeface="Arial"/>
              </a:rPr>
              <a:t>Addiction</a:t>
            </a: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 </a:t>
            </a:r>
            <a:r>
              <a:rPr lang="es-MX" sz="2800" b="0" strike="noStrike" spc="-1" dirty="0" err="1">
                <a:solidFill>
                  <a:schemeClr val="lt1"/>
                </a:solidFill>
                <a:latin typeface="Arial"/>
              </a:rPr>
              <a:t>Journal</a:t>
            </a: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. 2025. 10.1177/29767342251344398.</a:t>
            </a:r>
          </a:p>
          <a:p>
            <a:pPr marL="514440" indent="-514440" defTabSz="324000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AutoNum type="arabicParenR"/>
            </a:pPr>
            <a:r>
              <a:rPr lang="es-MX" sz="2800" spc="-1" dirty="0" err="1">
                <a:solidFill>
                  <a:schemeClr val="lt1"/>
                </a:solidFill>
                <a:latin typeface="Arial"/>
              </a:rPr>
              <a:t>Aldridge</a:t>
            </a:r>
            <a:r>
              <a:rPr lang="es-MX" sz="2800" spc="-1" dirty="0">
                <a:solidFill>
                  <a:schemeClr val="lt1"/>
                </a:solidFill>
                <a:latin typeface="Arial"/>
              </a:rPr>
              <a:t> et al. 2018. </a:t>
            </a:r>
            <a:r>
              <a:rPr lang="es-MX" sz="2800" spc="-1" dirty="0" err="1">
                <a:solidFill>
                  <a:schemeClr val="lt1"/>
                </a:solidFill>
                <a:latin typeface="Arial"/>
              </a:rPr>
              <a:t>The</a:t>
            </a:r>
            <a:r>
              <a:rPr lang="es-MX" sz="2800" spc="-1" dirty="0">
                <a:solidFill>
                  <a:schemeClr val="lt1"/>
                </a:solidFill>
                <a:latin typeface="Arial"/>
              </a:rPr>
              <a:t> Lancet. 10.1016/S0140-6736(17)31869-X</a:t>
            </a:r>
            <a:endParaRPr lang="es-MX" sz="2800" b="0" strike="noStrike" spc="-1" dirty="0">
              <a:solidFill>
                <a:schemeClr val="lt1"/>
              </a:solidFill>
              <a:latin typeface="Arial"/>
            </a:endParaRPr>
          </a:p>
          <a:p>
            <a:pPr marL="514440" indent="-514440" defTabSz="324000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AutoNum type="arabicParenR"/>
            </a:pPr>
            <a:r>
              <a:rPr lang="en-US" sz="2800" b="0" strike="noStrike" spc="-1" dirty="0">
                <a:solidFill>
                  <a:schemeClr val="lt1"/>
                </a:solidFill>
                <a:latin typeface="Arial"/>
              </a:rPr>
              <a:t>Wiens et al. Health Services Insights. 2022. 10.1177/11786329221127150</a:t>
            </a:r>
          </a:p>
          <a:p>
            <a:pPr marL="514440" indent="-514440" defTabSz="324000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AutoNum type="arabicParenR"/>
            </a:pP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Instituto Nacional de Estadística (INE). Censo 2024 – Comunicado. 2025. https://censo2024.ine.gob.cl/censo-2024-el-611-de-los-hogares-residen-en-una-vivienda-propia-y-el-262-en-una-vivienda-arrendada</a:t>
            </a:r>
            <a:r>
              <a:rPr lang="es-MX" sz="2500" b="0" strike="noStrike" spc="-1" dirty="0">
                <a:solidFill>
                  <a:schemeClr val="lt1"/>
                </a:solidFill>
                <a:latin typeface="Arial"/>
              </a:rPr>
              <a:t>/ </a:t>
            </a:r>
          </a:p>
        </p:txBody>
      </p:sp>
      <p:sp>
        <p:nvSpPr>
          <p:cNvPr id="73" name="Marcador de contenido 2"/>
          <p:cNvSpPr/>
          <p:nvPr/>
        </p:nvSpPr>
        <p:spPr>
          <a:xfrm>
            <a:off x="16388640" y="32384681"/>
            <a:ext cx="15457680" cy="5215294"/>
          </a:xfrm>
          <a:prstGeom prst="rect">
            <a:avLst/>
          </a:prstGeom>
          <a:solidFill>
            <a:schemeClr val="bg1">
              <a:alpha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2" anchor="ctr">
            <a:noAutofit/>
          </a:bodyPr>
          <a:lstStyle/>
          <a:p>
            <a:pPr algn="just" defTabSz="3240000">
              <a:lnSpc>
                <a:spcPct val="90000"/>
              </a:lnSpc>
              <a:spcBef>
                <a:spcPts val="600"/>
              </a:spcBef>
              <a:tabLst>
                <a:tab pos="0" algn="l"/>
              </a:tabLst>
            </a:pPr>
            <a:r>
              <a:rPr lang="es-CL" sz="3600" b="1" spc="-1" dirty="0">
                <a:solidFill>
                  <a:srgbClr val="2D2E33"/>
                </a:solidFill>
                <a:latin typeface="Arial"/>
              </a:rPr>
              <a:t>Conclusiones Principales</a:t>
            </a:r>
          </a:p>
          <a:p>
            <a:pPr marL="265113" indent="-265113" algn="just" defTabSz="3240000">
              <a:lnSpc>
                <a:spcPct val="90000"/>
              </a:lnSpc>
              <a:spcBef>
                <a:spcPts val="600"/>
              </a:spcBef>
              <a:buFontTx/>
              <a:buChar char="-"/>
              <a:tabLst>
                <a:tab pos="0" algn="l"/>
              </a:tabLst>
            </a:pPr>
            <a:r>
              <a:rPr lang="es-CL" sz="3000" spc="-1" dirty="0">
                <a:solidFill>
                  <a:srgbClr val="2D2E33"/>
                </a:solidFill>
                <a:latin typeface="Arial"/>
              </a:rPr>
              <a:t>Mortalidad 7,5× mayor vs. población general (9).</a:t>
            </a:r>
          </a:p>
          <a:p>
            <a:pPr marL="265113" indent="-265113" algn="just" defTabSz="3240000">
              <a:lnSpc>
                <a:spcPct val="90000"/>
              </a:lnSpc>
              <a:spcBef>
                <a:spcPts val="600"/>
              </a:spcBef>
              <a:buFontTx/>
              <a:buChar char="-"/>
              <a:tabLst>
                <a:tab pos="0" algn="l"/>
              </a:tabLst>
            </a:pPr>
            <a:r>
              <a:rPr lang="es-CL" sz="3000" spc="-1" dirty="0">
                <a:solidFill>
                  <a:srgbClr val="2D2E33"/>
                </a:solidFill>
                <a:latin typeface="Arial"/>
              </a:rPr>
              <a:t>Supervivencia a 7 años: 81% de la esperada.</a:t>
            </a:r>
          </a:p>
          <a:p>
            <a:pPr marL="265113" indent="-265113" algn="just" defTabSz="3240000">
              <a:lnSpc>
                <a:spcPct val="90000"/>
              </a:lnSpc>
              <a:spcBef>
                <a:spcPts val="600"/>
              </a:spcBef>
              <a:buFontTx/>
              <a:buChar char="-"/>
              <a:tabLst>
                <a:tab pos="0" algn="l"/>
              </a:tabLst>
            </a:pPr>
            <a:r>
              <a:rPr lang="es-CL" sz="3000" spc="-1" dirty="0">
                <a:solidFill>
                  <a:srgbClr val="2D2E33"/>
                </a:solidFill>
                <a:latin typeface="Arial"/>
              </a:rPr>
              <a:t>Mayor exceso de mortalidad en personas jóvenes y mujeres (2).</a:t>
            </a:r>
          </a:p>
          <a:p>
            <a:pPr marL="265113" indent="-265113" algn="just" defTabSz="3240000">
              <a:lnSpc>
                <a:spcPct val="90000"/>
              </a:lnSpc>
              <a:spcBef>
                <a:spcPts val="600"/>
              </a:spcBef>
              <a:buFontTx/>
              <a:buChar char="-"/>
              <a:tabLst>
                <a:tab pos="0" algn="l"/>
              </a:tabLst>
            </a:pPr>
            <a:r>
              <a:rPr lang="es-CL" sz="3000" spc="-1" dirty="0">
                <a:solidFill>
                  <a:srgbClr val="2D2E33"/>
                </a:solidFill>
                <a:latin typeface="Arial"/>
              </a:rPr>
              <a:t>Resultados consistentes con estudios del Norte Global (3).</a:t>
            </a:r>
          </a:p>
          <a:p>
            <a:pPr marL="265113" indent="-265113" algn="just" defTabSz="3240000">
              <a:lnSpc>
                <a:spcPct val="90000"/>
              </a:lnSpc>
              <a:spcBef>
                <a:spcPts val="600"/>
              </a:spcBef>
              <a:buFontTx/>
              <a:buChar char="-"/>
              <a:tabLst>
                <a:tab pos="0" algn="l"/>
              </a:tabLst>
            </a:pPr>
            <a:r>
              <a:rPr lang="es-CL" sz="3000" spc="-1" dirty="0">
                <a:solidFill>
                  <a:srgbClr val="2D2E33"/>
                </a:solidFill>
                <a:latin typeface="Arial"/>
              </a:rPr>
              <a:t>Estrategias de reducción de daños muestran efectividad (9).</a:t>
            </a:r>
          </a:p>
          <a:p>
            <a:pPr marL="457200" indent="-368300" algn="just" defTabSz="3240000">
              <a:lnSpc>
                <a:spcPct val="90000"/>
              </a:lnSpc>
              <a:spcBef>
                <a:spcPts val="600"/>
              </a:spcBef>
              <a:buFontTx/>
              <a:buChar char="-"/>
              <a:tabLst>
                <a:tab pos="0" algn="l"/>
              </a:tabLst>
            </a:pPr>
            <a:r>
              <a:rPr lang="es-CL" sz="3000" spc="-1" dirty="0">
                <a:solidFill>
                  <a:srgbClr val="2D2E33"/>
                </a:solidFill>
                <a:latin typeface="Arial"/>
              </a:rPr>
              <a:t>Necesidad de enfoque en dimensión laboral y espacios inclusivos (10).</a:t>
            </a:r>
          </a:p>
          <a:p>
            <a:pPr marL="457200" indent="-368300" algn="just" defTabSz="3240000">
              <a:lnSpc>
                <a:spcPct val="90000"/>
              </a:lnSpc>
              <a:spcBef>
                <a:spcPts val="600"/>
              </a:spcBef>
              <a:buFontTx/>
              <a:buChar char="-"/>
              <a:tabLst>
                <a:tab pos="0" algn="l"/>
              </a:tabLst>
            </a:pPr>
            <a:r>
              <a:rPr lang="es-CL" sz="3000" spc="-1" dirty="0">
                <a:solidFill>
                  <a:srgbClr val="2D2E33"/>
                </a:solidFill>
                <a:latin typeface="Arial"/>
              </a:rPr>
              <a:t>Variación regional: mayor mortalidad en Región de Atacama (11), Los Lagos y Magallanes (3).</a:t>
            </a:r>
          </a:p>
          <a:p>
            <a:pPr marL="457200" indent="-457200" algn="just" defTabSz="3240000">
              <a:lnSpc>
                <a:spcPct val="90000"/>
              </a:lnSpc>
              <a:spcBef>
                <a:spcPts val="600"/>
              </a:spcBef>
              <a:buFontTx/>
              <a:buChar char="-"/>
              <a:tabLst>
                <a:tab pos="0" algn="l"/>
              </a:tabLst>
            </a:pPr>
            <a:endParaRPr lang="es-CL" sz="800" spc="-1" dirty="0">
              <a:solidFill>
                <a:srgbClr val="2D2E33"/>
              </a:solidFill>
              <a:latin typeface="Arial"/>
            </a:endParaRPr>
          </a:p>
          <a:p>
            <a:pPr algn="just" defTabSz="3240000">
              <a:lnSpc>
                <a:spcPct val="90000"/>
              </a:lnSpc>
              <a:spcBef>
                <a:spcPts val="600"/>
              </a:spcBef>
              <a:tabLst>
                <a:tab pos="0" algn="l"/>
              </a:tabLst>
            </a:pPr>
            <a:r>
              <a:rPr lang="es-CL" sz="3600" b="1" spc="-1" dirty="0">
                <a:solidFill>
                  <a:srgbClr val="2D2E33"/>
                </a:solidFill>
                <a:latin typeface="Arial"/>
              </a:rPr>
              <a:t> Limitaciones</a:t>
            </a:r>
          </a:p>
          <a:p>
            <a:pPr marL="530225" indent="-354013" algn="just" defTabSz="3240000">
              <a:lnSpc>
                <a:spcPct val="90000"/>
              </a:lnSpc>
              <a:spcBef>
                <a:spcPts val="600"/>
              </a:spcBef>
              <a:buFontTx/>
              <a:buChar char="-"/>
              <a:tabLst>
                <a:tab pos="88900" algn="l"/>
              </a:tabLst>
            </a:pPr>
            <a:r>
              <a:rPr lang="es-CL" sz="3000" spc="-1" dirty="0">
                <a:solidFill>
                  <a:srgbClr val="2D2E33"/>
                </a:solidFill>
                <a:latin typeface="Arial"/>
              </a:rPr>
              <a:t>Datos basados en registros administrativos.</a:t>
            </a:r>
          </a:p>
          <a:p>
            <a:pPr marL="530225" indent="-354013" algn="just" defTabSz="3240000">
              <a:lnSpc>
                <a:spcPct val="90000"/>
              </a:lnSpc>
              <a:spcBef>
                <a:spcPts val="600"/>
              </a:spcBef>
              <a:buFontTx/>
              <a:buChar char="-"/>
              <a:tabLst>
                <a:tab pos="88900" algn="l"/>
              </a:tabLst>
            </a:pPr>
            <a:r>
              <a:rPr lang="es-CL" sz="3000" spc="-1" dirty="0">
                <a:solidFill>
                  <a:srgbClr val="2D2E33"/>
                </a:solidFill>
                <a:latin typeface="Arial"/>
              </a:rPr>
              <a:t>Posible subregistro de población en situación de calle.</a:t>
            </a:r>
          </a:p>
        </p:txBody>
      </p:sp>
      <p:sp>
        <p:nvSpPr>
          <p:cNvPr id="74" name="Marcador de contenido 2"/>
          <p:cNvSpPr/>
          <p:nvPr/>
        </p:nvSpPr>
        <p:spPr>
          <a:xfrm>
            <a:off x="255720" y="9872160"/>
            <a:ext cx="15385630" cy="4106086"/>
          </a:xfrm>
          <a:prstGeom prst="rect">
            <a:avLst/>
          </a:prstGeom>
          <a:solidFill>
            <a:schemeClr val="bg1">
              <a:alpha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indent="-457200" algn="just" defTabSz="3240000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s-CL" sz="3200" spc="-1" dirty="0">
                <a:solidFill>
                  <a:srgbClr val="2D2E33"/>
                </a:solidFill>
                <a:latin typeface="Arial"/>
              </a:rPr>
              <a:t>Los trastornos por uso de sustancias (TUS) y la falta de vivienda coexisten y se asocian con alta mortalidad (1-3). En Chile, la población sin vivienda se duplicó desde 2017. El SENDA (Servicio Nacional para la Prevención y Rehabilitación del Consumo de Drogas y Alcohol) implementó un programa para personas en situación de calle con TUS.</a:t>
            </a:r>
          </a:p>
          <a:p>
            <a:pPr algn="just" defTabSz="3240000">
              <a:lnSpc>
                <a:spcPct val="90000"/>
              </a:lnSpc>
              <a:spcBef>
                <a:spcPts val="1500"/>
              </a:spcBef>
              <a:tabLst>
                <a:tab pos="0" algn="l"/>
              </a:tabLst>
            </a:pPr>
            <a:r>
              <a:rPr lang="es-MX" sz="3200" b="1" spc="-1" dirty="0">
                <a:solidFill>
                  <a:srgbClr val="2D2E33"/>
                </a:solidFill>
                <a:latin typeface="Arial"/>
              </a:rPr>
              <a:t>Objetivo: </a:t>
            </a:r>
            <a:r>
              <a:rPr lang="es-CL" sz="3200" spc="-1" dirty="0">
                <a:solidFill>
                  <a:srgbClr val="2D2E33"/>
                </a:solidFill>
                <a:latin typeface="Arial"/>
              </a:rPr>
              <a:t>Describir el perfil sociodemográfico y de consumo de los/as participantes del programa para personas en situación de calle de SENDA, estimar la mortalidad y la supervivencia relativa posteriores al tratamiento entre 2011 y 2020, Chile.</a:t>
            </a:r>
            <a:endParaRPr lang="es-MX" sz="3200" spc="-1" dirty="0">
              <a:solidFill>
                <a:srgbClr val="2D2E33"/>
              </a:solidFill>
              <a:latin typeface="Arial"/>
            </a:endParaRPr>
          </a:p>
          <a:p>
            <a:pPr defTabSz="3240000">
              <a:lnSpc>
                <a:spcPct val="90000"/>
              </a:lnSpc>
              <a:spcBef>
                <a:spcPts val="3543"/>
              </a:spcBef>
              <a:tabLst>
                <a:tab pos="0" algn="l"/>
              </a:tabLst>
            </a:pPr>
            <a:endParaRPr lang="es-MX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Título 1"/>
          <p:cNvSpPr/>
          <p:nvPr/>
        </p:nvSpPr>
        <p:spPr>
          <a:xfrm>
            <a:off x="19440" y="2994480"/>
            <a:ext cx="26088480" cy="355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ctr" defTabSz="3240000">
              <a:lnSpc>
                <a:spcPct val="90000"/>
              </a:lnSpc>
            </a:pPr>
            <a:r>
              <a:rPr lang="es-CL" sz="7000" b="1" strike="noStrike" spc="-1" dirty="0">
                <a:solidFill>
                  <a:schemeClr val="lt1"/>
                </a:solidFill>
                <a:latin typeface="Arial"/>
              </a:rPr>
              <a:t>SUPERVIVENCIA RELATIVA DE PERSONAS EN PROGRAMA DE POBLACIÓN EN SITUACIÓN DE CALLE, SENDA, </a:t>
            </a:r>
            <a:br>
              <a:rPr sz="7000" dirty="0"/>
            </a:br>
            <a:r>
              <a:rPr lang="es-CL" sz="7000" b="1" strike="noStrike" spc="-1" dirty="0">
                <a:solidFill>
                  <a:schemeClr val="lt1"/>
                </a:solidFill>
                <a:latin typeface="Arial"/>
              </a:rPr>
              <a:t>2011-2020, CHILE (1060)</a:t>
            </a:r>
            <a:endParaRPr lang="es-MX" sz="7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Título 1"/>
          <p:cNvSpPr/>
          <p:nvPr/>
        </p:nvSpPr>
        <p:spPr>
          <a:xfrm>
            <a:off x="725040" y="6495900"/>
            <a:ext cx="15945840" cy="137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3240000">
              <a:lnSpc>
                <a:spcPct val="90000"/>
              </a:lnSpc>
            </a:pPr>
            <a:r>
              <a:rPr lang="es-MX" sz="4800" b="1" i="1" strike="noStrike" spc="-1" dirty="0">
                <a:solidFill>
                  <a:schemeClr val="lt1"/>
                </a:solidFill>
                <a:latin typeface="-apple-system"/>
              </a:rPr>
              <a:t>Andrés González-Santa Cruz¹</a:t>
            </a:r>
            <a:r>
              <a:rPr lang="he-IL" sz="4800" b="1" i="1" strike="noStrike" spc="-1" dirty="0">
                <a:solidFill>
                  <a:schemeClr val="lt1"/>
                </a:solidFill>
                <a:latin typeface="-apple-system"/>
              </a:rPr>
              <a:t>׳</a:t>
            </a:r>
            <a:r>
              <a:rPr lang="es-MX" sz="4800" b="1" i="1" strike="noStrike" spc="-1" dirty="0">
                <a:solidFill>
                  <a:schemeClr val="lt1"/>
                </a:solidFill>
                <a:latin typeface="-apple-system"/>
              </a:rPr>
              <a:t>²</a:t>
            </a:r>
            <a:r>
              <a:rPr lang="es-CL" sz="4800" b="1" i="1" strike="noStrike" spc="-1" dirty="0">
                <a:solidFill>
                  <a:schemeClr val="lt1"/>
                </a:solidFill>
                <a:latin typeface="-apple-system"/>
              </a:rPr>
              <a:t> </a:t>
            </a:r>
            <a:r>
              <a:rPr lang="es-MX" sz="4800" b="1" i="1" strike="noStrike" spc="-1" dirty="0">
                <a:solidFill>
                  <a:schemeClr val="lt1"/>
                </a:solidFill>
                <a:latin typeface="-apple-system"/>
              </a:rPr>
              <a:t>Álvaro Castillo-Carniglia</a:t>
            </a:r>
            <a:r>
              <a:rPr lang="es-MX" sz="4800" b="1" i="1" spc="-1" dirty="0">
                <a:solidFill>
                  <a:schemeClr val="lt1"/>
                </a:solidFill>
                <a:latin typeface="-apple-system"/>
              </a:rPr>
              <a:t>¹</a:t>
            </a:r>
            <a:r>
              <a:rPr lang="he-IL" sz="4800" b="1" i="1" spc="-1" dirty="0">
                <a:solidFill>
                  <a:schemeClr val="lt1"/>
                </a:solidFill>
                <a:latin typeface="-apple-system"/>
              </a:rPr>
              <a:t>׳</a:t>
            </a:r>
            <a:r>
              <a:rPr lang="es-MX" sz="4800" b="1" i="1" strike="noStrike" spc="-1" dirty="0">
                <a:solidFill>
                  <a:schemeClr val="lt1"/>
                </a:solidFill>
                <a:latin typeface="-apple-system"/>
              </a:rPr>
              <a:t>³</a:t>
            </a:r>
            <a:endParaRPr lang="es-MX" sz="4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Rectángulo 32"/>
          <p:cNvSpPr/>
          <p:nvPr/>
        </p:nvSpPr>
        <p:spPr>
          <a:xfrm>
            <a:off x="636480" y="6608160"/>
            <a:ext cx="30238920" cy="49680"/>
          </a:xfrm>
          <a:prstGeom prst="rect">
            <a:avLst/>
          </a:prstGeom>
          <a:solidFill>
            <a:srgbClr val="3783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5760" rIns="90000" bIns="576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s-CL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8" name="Título 1"/>
          <p:cNvSpPr/>
          <p:nvPr/>
        </p:nvSpPr>
        <p:spPr>
          <a:xfrm>
            <a:off x="725040" y="7421460"/>
            <a:ext cx="14023800" cy="141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defTabSz="3240000">
              <a:lnSpc>
                <a:spcPct val="90000"/>
              </a:lnSpc>
            </a:pPr>
            <a:r>
              <a:rPr lang="es-CL" sz="2800" b="0" strike="noStrike" spc="-1" dirty="0">
                <a:solidFill>
                  <a:schemeClr val="lt1"/>
                </a:solidFill>
                <a:latin typeface="-apple-system"/>
              </a:rPr>
              <a:t>(1) Escuela de Salud Pública, Facultad de Medicina, Universidad de Chile. </a:t>
            </a:r>
            <a:endParaRPr lang="es-MX" sz="2800" b="0" strike="noStrike" spc="-1" dirty="0">
              <a:solidFill>
                <a:srgbClr val="000000"/>
              </a:solidFill>
              <a:latin typeface="Arial"/>
            </a:endParaRPr>
          </a:p>
          <a:p>
            <a:pPr defTabSz="3240000">
              <a:lnSpc>
                <a:spcPct val="90000"/>
              </a:lnSpc>
            </a:pPr>
            <a:r>
              <a:rPr lang="es-CL" sz="2800" b="0" strike="noStrike" spc="-1" dirty="0">
                <a:solidFill>
                  <a:schemeClr val="lt1"/>
                </a:solidFill>
                <a:latin typeface="-apple-system"/>
              </a:rPr>
              <a:t>(2) Departamento Nacional de Salud Pública, Facultad de Medicina, Universidad San Sebastián.</a:t>
            </a:r>
            <a:endParaRPr lang="es-MX" sz="2800" b="0" strike="noStrike" spc="-1" dirty="0">
              <a:solidFill>
                <a:srgbClr val="000000"/>
              </a:solidFill>
              <a:latin typeface="Arial"/>
            </a:endParaRPr>
          </a:p>
          <a:p>
            <a:pPr defTabSz="3240000">
              <a:lnSpc>
                <a:spcPct val="90000"/>
              </a:lnSpc>
            </a:pPr>
            <a:r>
              <a:rPr lang="es-CL" sz="2800" b="0" strike="noStrike" spc="-1" dirty="0">
                <a:solidFill>
                  <a:schemeClr val="lt1"/>
                </a:solidFill>
                <a:latin typeface="-apple-system"/>
              </a:rPr>
              <a:t>(3) Núcleo Milenio para la Evaluación y Análisis de Políticas de Drogas (nDP)</a:t>
            </a:r>
            <a:endParaRPr lang="es-MX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Título 1"/>
          <p:cNvSpPr/>
          <p:nvPr/>
        </p:nvSpPr>
        <p:spPr>
          <a:xfrm>
            <a:off x="16380000" y="31589118"/>
            <a:ext cx="15457680" cy="792000"/>
          </a:xfrm>
          <a:prstGeom prst="rect">
            <a:avLst/>
          </a:prstGeom>
          <a:solidFill>
            <a:srgbClr val="37838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3240000">
              <a:lnSpc>
                <a:spcPct val="90000"/>
              </a:lnSpc>
            </a:pPr>
            <a:r>
              <a:rPr lang="es-CL" sz="7000" b="1" strike="noStrike" spc="-1" dirty="0">
                <a:solidFill>
                  <a:schemeClr val="lt1"/>
                </a:solidFill>
                <a:latin typeface="Arial"/>
              </a:rPr>
              <a:t>Conclusión</a:t>
            </a:r>
            <a:endParaRPr lang="es-MX" sz="70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0" name="Título 1"/>
          <p:cNvSpPr/>
          <p:nvPr/>
        </p:nvSpPr>
        <p:spPr>
          <a:xfrm>
            <a:off x="251760" y="13980766"/>
            <a:ext cx="15391124" cy="972000"/>
          </a:xfrm>
          <a:prstGeom prst="rect">
            <a:avLst/>
          </a:prstGeom>
          <a:solidFill>
            <a:srgbClr val="37838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3240000">
              <a:lnSpc>
                <a:spcPct val="90000"/>
              </a:lnSpc>
            </a:pPr>
            <a:r>
              <a:rPr lang="es-CL" sz="7000" b="1" strike="noStrike" spc="-1" dirty="0">
                <a:solidFill>
                  <a:schemeClr val="lt1"/>
                </a:solidFill>
                <a:latin typeface="Arial"/>
              </a:rPr>
              <a:t>Materiales y Métodos</a:t>
            </a:r>
            <a:endParaRPr lang="es-MX" sz="70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1" name="Título 1"/>
          <p:cNvSpPr/>
          <p:nvPr/>
        </p:nvSpPr>
        <p:spPr>
          <a:xfrm>
            <a:off x="251759" y="8912040"/>
            <a:ext cx="15389659" cy="972000"/>
          </a:xfrm>
          <a:prstGeom prst="rect">
            <a:avLst/>
          </a:prstGeom>
          <a:solidFill>
            <a:srgbClr val="37838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ctr" defTabSz="3240000">
              <a:lnSpc>
                <a:spcPct val="90000"/>
              </a:lnSpc>
            </a:pPr>
            <a:r>
              <a:rPr lang="es-CL" sz="7000" b="1" strike="noStrike" spc="-1">
                <a:solidFill>
                  <a:schemeClr val="lt1"/>
                </a:solidFill>
                <a:latin typeface="Arial"/>
              </a:rPr>
              <a:t>Introducción</a:t>
            </a:r>
            <a:endParaRPr lang="es-MX" sz="7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2" name="TextBox 6"/>
          <p:cNvSpPr/>
          <p:nvPr/>
        </p:nvSpPr>
        <p:spPr>
          <a:xfrm>
            <a:off x="16302561" y="6723480"/>
            <a:ext cx="1476000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es-CL" sz="3200" b="1" strike="noStrike" spc="-1" dirty="0">
                <a:solidFill>
                  <a:schemeClr val="lt1"/>
                </a:solidFill>
                <a:latin typeface="Arial"/>
              </a:rPr>
              <a:t>Figura 1</a:t>
            </a:r>
            <a:r>
              <a:rPr lang="es-CL" sz="3200" b="0" strike="noStrike" spc="-1" dirty="0">
                <a:solidFill>
                  <a:schemeClr val="lt1"/>
                </a:solidFill>
                <a:latin typeface="Arial"/>
              </a:rPr>
              <a:t>. Composición edad/sexo: programa situación calle vs. Población, Chile</a:t>
            </a:r>
            <a:endParaRPr lang="es-MX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TextBox 27"/>
          <p:cNvSpPr/>
          <p:nvPr/>
        </p:nvSpPr>
        <p:spPr>
          <a:xfrm>
            <a:off x="404373" y="27461771"/>
            <a:ext cx="15504297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es-CL" sz="3200" b="1" strike="noStrike" spc="-1" dirty="0">
                <a:solidFill>
                  <a:schemeClr val="dk1"/>
                </a:solidFill>
                <a:latin typeface="Arial"/>
              </a:rPr>
              <a:t>Figura 2</a:t>
            </a:r>
            <a:r>
              <a:rPr lang="es-CL" sz="3200" b="0" strike="noStrike" spc="-1" dirty="0">
                <a:solidFill>
                  <a:schemeClr val="dk1"/>
                </a:solidFill>
                <a:latin typeface="Arial"/>
              </a:rPr>
              <a:t>. </a:t>
            </a:r>
            <a:r>
              <a:rPr lang="es-CL" sz="3200" b="0" strike="noStrike" spc="-1" dirty="0" err="1">
                <a:solidFill>
                  <a:schemeClr val="dk1"/>
                </a:solidFill>
                <a:latin typeface="Arial"/>
              </a:rPr>
              <a:t>RMEs</a:t>
            </a:r>
            <a:r>
              <a:rPr lang="es-CL" sz="3200" b="0" strike="noStrike" spc="-1" dirty="0">
                <a:solidFill>
                  <a:schemeClr val="dk1"/>
                </a:solidFill>
                <a:latin typeface="Arial"/>
              </a:rPr>
              <a:t>, programa Adultos en situación de calle, 2011-2020, Chile</a:t>
            </a:r>
            <a:endParaRPr lang="es-MX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TextBox 36"/>
          <p:cNvSpPr/>
          <p:nvPr/>
        </p:nvSpPr>
        <p:spPr>
          <a:xfrm>
            <a:off x="16278070" y="11580289"/>
            <a:ext cx="1401228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es-CL" sz="3200" b="1" strike="noStrike" spc="-1" dirty="0">
                <a:solidFill>
                  <a:schemeClr val="lt1"/>
                </a:solidFill>
                <a:latin typeface="Arial"/>
              </a:rPr>
              <a:t>Figura 3</a:t>
            </a:r>
            <a:r>
              <a:rPr lang="es-CL" sz="3200" b="0" strike="noStrike" spc="-1" dirty="0">
                <a:solidFill>
                  <a:schemeClr val="lt1"/>
                </a:solidFill>
                <a:latin typeface="Arial"/>
              </a:rPr>
              <a:t>. Tratados/participantes, fallecimientos y RME por región, Chile</a:t>
            </a:r>
            <a:endParaRPr lang="es-MX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TextBox 42"/>
          <p:cNvSpPr/>
          <p:nvPr/>
        </p:nvSpPr>
        <p:spPr>
          <a:xfrm>
            <a:off x="17049600" y="26565992"/>
            <a:ext cx="4451040" cy="252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457200">
              <a:lnSpc>
                <a:spcPct val="100000"/>
              </a:lnSpc>
            </a:pPr>
            <a:r>
              <a:rPr lang="es-CL" sz="3200" b="1" strike="noStrike" spc="-1" dirty="0">
                <a:solidFill>
                  <a:srgbClr val="000000"/>
                </a:solidFill>
                <a:latin typeface="Arial"/>
              </a:rPr>
              <a:t>Figura 4</a:t>
            </a:r>
            <a:r>
              <a:rPr lang="es-CL" sz="3200" b="0" strike="noStrike" spc="-1" dirty="0">
                <a:solidFill>
                  <a:srgbClr val="000000"/>
                </a:solidFill>
                <a:latin typeface="Arial"/>
              </a:rPr>
              <a:t>. Supervivencia relativa, usuarios en programa Adultos en situación de calle, Chile</a:t>
            </a:r>
            <a:endParaRPr lang="es-MX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0" name="Picture 2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989"/>
          <a:stretch>
            <a:fillRect/>
          </a:stretch>
        </p:blipFill>
        <p:spPr>
          <a:xfrm>
            <a:off x="21737160" y="24578173"/>
            <a:ext cx="10380848" cy="6831480"/>
          </a:xfrm>
          <a:prstGeom prst="rect">
            <a:avLst/>
          </a:prstGeom>
          <a:ln w="0">
            <a:noFill/>
          </a:ln>
        </p:spPr>
      </p:pic>
      <p:pic>
        <p:nvPicPr>
          <p:cNvPr id="3" name="Picture 2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76C1A715-4555-D2A7-77A8-B9954FB69C3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5918198" y="2839855"/>
            <a:ext cx="3036241" cy="371334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08A6EB80-F209-559B-B745-F0A82EDFD07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01072" y="28010533"/>
            <a:ext cx="13948428" cy="9671565"/>
          </a:xfrm>
          <a:prstGeom prst="rect">
            <a:avLst/>
          </a:prstGeom>
        </p:spPr>
      </p:pic>
      <p:sp>
        <p:nvSpPr>
          <p:cNvPr id="8" name="TextBox 28">
            <a:extLst>
              <a:ext uri="{FF2B5EF4-FFF2-40B4-BE49-F238E27FC236}">
                <a16:creationId xmlns:a16="http://schemas.microsoft.com/office/drawing/2014/main" id="{99554679-CB06-DA33-D5BB-F6B5913B84D3}"/>
              </a:ext>
            </a:extLst>
          </p:cNvPr>
          <p:cNvSpPr/>
          <p:nvPr/>
        </p:nvSpPr>
        <p:spPr>
          <a:xfrm>
            <a:off x="16015851" y="23895322"/>
            <a:ext cx="1450332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es-CL" sz="3200" b="0" i="1" strike="noStrike" spc="-1" dirty="0">
                <a:solidFill>
                  <a:schemeClr val="lt1"/>
                </a:solidFill>
                <a:latin typeface="Arial"/>
              </a:rPr>
              <a:t>* R. Aysén y Ñuble, sin participantes en el programa disponibles en el período.</a:t>
            </a:r>
            <a:endParaRPr lang="es-MX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" name="Picture 13" descr="A screenshot of a graph&#10;&#10;AI-generated content may be incorrect.">
            <a:extLst>
              <a:ext uri="{FF2B5EF4-FFF2-40B4-BE49-F238E27FC236}">
                <a16:creationId xmlns:a16="http://schemas.microsoft.com/office/drawing/2014/main" id="{4DC5ACB4-6B63-80A4-4479-3F8608BAB62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869265" y="7318118"/>
            <a:ext cx="16245537" cy="407056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6" name="Picture 15" descr="A map of chile with different colors&#10;&#10;AI-generated content may be incorrect.">
            <a:extLst>
              <a:ext uri="{FF2B5EF4-FFF2-40B4-BE49-F238E27FC236}">
                <a16:creationId xmlns:a16="http://schemas.microsoft.com/office/drawing/2014/main" id="{5EFC7EF3-6ED0-C550-E3DD-A0AC9402198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25"/>
          <a:stretch>
            <a:fillRect/>
          </a:stretch>
        </p:blipFill>
        <p:spPr>
          <a:xfrm>
            <a:off x="15869265" y="12161114"/>
            <a:ext cx="16245537" cy="11754777"/>
          </a:xfrm>
          <a:prstGeom prst="rect">
            <a:avLst/>
          </a:prstGeom>
          <a:solidFill>
            <a:srgbClr val="FFFFFF"/>
          </a:solidFill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1611</TotalTime>
  <Words>1070</Words>
  <Application>Microsoft Office PowerPoint</Application>
  <PresentationFormat>Custom</PresentationFormat>
  <Paragraphs>67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1</vt:i4>
      </vt:variant>
    </vt:vector>
  </HeadingPairs>
  <TitlesOfParts>
    <vt:vector size="20" baseType="lpstr">
      <vt:lpstr>-apple-system</vt:lpstr>
      <vt:lpstr>Arial</vt:lpstr>
      <vt:lpstr>Calibri</vt:lpstr>
      <vt:lpstr>Calibri Light</vt:lpstr>
      <vt:lpstr>OpenSymbol</vt:lpstr>
      <vt:lpstr>Symbol</vt:lpstr>
      <vt:lpstr>Times New Roman</vt:lpstr>
      <vt:lpstr>Wingdings</vt:lpstr>
      <vt:lpstr>Tema de Office</vt:lpstr>
      <vt:lpstr>Tema de Office</vt:lpstr>
      <vt:lpstr>Tema de Office</vt:lpstr>
      <vt:lpstr>Tema de Office</vt:lpstr>
      <vt:lpstr>Tema de Office</vt:lpstr>
      <vt:lpstr>Tema de Office</vt:lpstr>
      <vt:lpstr>Tema de Office</vt:lpstr>
      <vt:lpstr>Tema de Office</vt:lpstr>
      <vt:lpstr>Tema de Office</vt:lpstr>
      <vt:lpstr>Tema de Office</vt:lpstr>
      <vt:lpstr>Tema de Office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</dc:title>
  <dc:subject/>
  <dc:creator>Andrés González Santa Cruz</dc:creator>
  <dc:description/>
  <cp:lastModifiedBy>Andrés González Santa Cruz</cp:lastModifiedBy>
  <cp:revision>72</cp:revision>
  <dcterms:created xsi:type="dcterms:W3CDTF">2023-09-24T13:07:43Z</dcterms:created>
  <dcterms:modified xsi:type="dcterms:W3CDTF">2025-10-31T21:49:39Z</dcterms:modified>
  <dc:language>es-MX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Custom</vt:lpwstr>
  </property>
  <property fmtid="{D5CDD505-2E9C-101B-9397-08002B2CF9AE}" pid="4" name="Slides">
    <vt:i4>1</vt:i4>
  </property>
  <property fmtid="{D5CDD505-2E9C-101B-9397-08002B2CF9AE}" pid="5" name="MSIP_Label_9f4e9a4a-eb20-4aad-9a64-8872817c1a6f_Enabled">
    <vt:lpwstr>true</vt:lpwstr>
  </property>
  <property fmtid="{D5CDD505-2E9C-101B-9397-08002B2CF9AE}" pid="6" name="MSIP_Label_9f4e9a4a-eb20-4aad-9a64-8872817c1a6f_SetDate">
    <vt:lpwstr>2025-10-13T11:37:27Z</vt:lpwstr>
  </property>
  <property fmtid="{D5CDD505-2E9C-101B-9397-08002B2CF9AE}" pid="7" name="MSIP_Label_9f4e9a4a-eb20-4aad-9a64-8872817c1a6f_Method">
    <vt:lpwstr>Standard</vt:lpwstr>
  </property>
  <property fmtid="{D5CDD505-2E9C-101B-9397-08002B2CF9AE}" pid="8" name="MSIP_Label_9f4e9a4a-eb20-4aad-9a64-8872817c1a6f_Name">
    <vt:lpwstr>defa4170-0d19-0005-0004-bc88714345d2</vt:lpwstr>
  </property>
  <property fmtid="{D5CDD505-2E9C-101B-9397-08002B2CF9AE}" pid="9" name="MSIP_Label_9f4e9a4a-eb20-4aad-9a64-8872817c1a6f_SiteId">
    <vt:lpwstr>7a599002-001c-432c-846e-1ddca9f6b299</vt:lpwstr>
  </property>
  <property fmtid="{D5CDD505-2E9C-101B-9397-08002B2CF9AE}" pid="10" name="MSIP_Label_9f4e9a4a-eb20-4aad-9a64-8872817c1a6f_ActionId">
    <vt:lpwstr>9e70d992-9736-4dfe-a378-aeda4fae78cc</vt:lpwstr>
  </property>
  <property fmtid="{D5CDD505-2E9C-101B-9397-08002B2CF9AE}" pid="11" name="MSIP_Label_9f4e9a4a-eb20-4aad-9a64-8872817c1a6f_ContentBits">
    <vt:lpwstr>0</vt:lpwstr>
  </property>
  <property fmtid="{D5CDD505-2E9C-101B-9397-08002B2CF9AE}" pid="12" name="MSIP_Label_9f4e9a4a-eb20-4aad-9a64-8872817c1a6f_Tag">
    <vt:lpwstr>50, 3, 0, 1</vt:lpwstr>
  </property>
</Properties>
</file>